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0"/>
  </p:notesMasterIdLst>
  <p:sldIdLst>
    <p:sldId id="256" r:id="rId2"/>
    <p:sldId id="257" r:id="rId3"/>
    <p:sldId id="258" r:id="rId4"/>
    <p:sldId id="262" r:id="rId5"/>
    <p:sldId id="263" r:id="rId6"/>
    <p:sldId id="282" r:id="rId7"/>
    <p:sldId id="272" r:id="rId8"/>
    <p:sldId id="273" r:id="rId9"/>
    <p:sldId id="265" r:id="rId10"/>
    <p:sldId id="259" r:id="rId11"/>
    <p:sldId id="266" r:id="rId12"/>
    <p:sldId id="267" r:id="rId13"/>
    <p:sldId id="270" r:id="rId14"/>
    <p:sldId id="271" r:id="rId15"/>
    <p:sldId id="269" r:id="rId16"/>
    <p:sldId id="268" r:id="rId17"/>
    <p:sldId id="264"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a:srgbClr val="FF0000"/>
        </p14:laserClr>
      </p:ext>
      <p:ext uri="{2FDB2607-1784-4EEB-B798-7EB5836EED8A}">
        <p14:showMediaCtrls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
      </p:ext>
    </p:extLst>
  </p:showPr>
  <p:extLst>
    <p:ext uri="{E76CE94A-603C-4142-B9EB-6D1370010A27}">
      <p14:discardImageEditData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0"/>
    </p:ext>
    <p:ext uri="{D31A062A-798A-4329-ABDD-BBA856620510}">
      <p14:defaultImageDpi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00" d="100"/>
          <a:sy n="100" d="100"/>
        </p:scale>
        <p:origin x="-584" y="-4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044F89-2D49-4672-BB8C-EC3E5C6B5B68}" type="datetimeFigureOut">
              <a:rPr lang="en-AU" smtClean="0"/>
              <a:pPr/>
              <a:t>12/8/16</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C9AD2E-D9A9-46D0-9256-6340377A5F5E}" type="slidenum">
              <a:rPr lang="en-AU" smtClean="0"/>
              <a:pPr/>
              <a:t>‹#›</a:t>
            </a:fld>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14456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C9AD2E-D9A9-46D0-9256-6340377A5F5E}" type="slidenum">
              <a:rPr lang="en-AU" smtClean="0"/>
              <a:pPr/>
              <a:t>4</a:t>
            </a:fld>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84567014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C9AD2E-D9A9-46D0-9256-6340377A5F5E}" type="slidenum">
              <a:rPr lang="en-AU" smtClean="0"/>
              <a:pPr/>
              <a:t>13</a:t>
            </a:fld>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0822773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C9AD2E-D9A9-46D0-9256-6340377A5F5E}" type="slidenum">
              <a:rPr lang="en-AU" smtClean="0"/>
              <a:pPr/>
              <a:t>14</a:t>
            </a:fld>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910636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026AD200-8F54-4A76-8848-CB0F70A136C7}" type="datetimeFigureOut">
              <a:rPr lang="en-AU" smtClean="0"/>
              <a:pPr/>
              <a:t>12/8/16</a:t>
            </a:fld>
            <a:endParaRPr lang="en-AU" dirty="0"/>
          </a:p>
        </p:txBody>
      </p:sp>
      <p:sp>
        <p:nvSpPr>
          <p:cNvPr id="17" name="Slide Number Placeholder 16"/>
          <p:cNvSpPr>
            <a:spLocks noGrp="1"/>
          </p:cNvSpPr>
          <p:nvPr>
            <p:ph type="sldNum" sz="quarter" idx="11"/>
          </p:nvPr>
        </p:nvSpPr>
        <p:spPr/>
        <p:txBody>
          <a:bodyPr/>
          <a:lstStyle/>
          <a:p>
            <a:fld id="{7F31890D-2673-4D6F-BBB9-635F5E54D120}" type="slidenum">
              <a:rPr lang="en-AU" smtClean="0"/>
              <a:pPr/>
              <a:t>‹#›</a:t>
            </a:fld>
            <a:endParaRPr lang="en-AU" dirty="0"/>
          </a:p>
        </p:txBody>
      </p:sp>
      <p:sp>
        <p:nvSpPr>
          <p:cNvPr id="19" name="Footer Placeholder 18"/>
          <p:cNvSpPr>
            <a:spLocks noGrp="1"/>
          </p:cNvSpPr>
          <p:nvPr>
            <p:ph type="ftr" sz="quarter" idx="12"/>
          </p:nvPr>
        </p:nvSpPr>
        <p:spPr/>
        <p:txBody>
          <a:bodyPr/>
          <a:lstStyle/>
          <a:p>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AD200-8F54-4A76-8848-CB0F70A136C7}" type="datetimeFigureOut">
              <a:rPr lang="en-AU" smtClean="0"/>
              <a:pPr/>
              <a:t>12/8/16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F31890D-2673-4D6F-BBB9-635F5E54D120}"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AD200-8F54-4A76-8848-CB0F70A136C7}" type="datetimeFigureOut">
              <a:rPr lang="en-AU" smtClean="0"/>
              <a:pPr/>
              <a:t>12/8/16</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F31890D-2673-4D6F-BBB9-635F5E54D120}" type="slidenum">
              <a:rPr lang="en-AU" smtClean="0"/>
              <a:pPr/>
              <a:t>‹#›</a:t>
            </a:fld>
            <a:endParaRPr lang="en-AU"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026AD200-8F54-4A76-8848-CB0F70A136C7}" type="datetimeFigureOut">
              <a:rPr lang="en-AU" smtClean="0"/>
              <a:pPr/>
              <a:t>12/8/16</a:t>
            </a:fld>
            <a:endParaRPr lang="en-AU" dirty="0"/>
          </a:p>
        </p:txBody>
      </p:sp>
      <p:sp>
        <p:nvSpPr>
          <p:cNvPr id="12" name="Slide Number Placeholder 11"/>
          <p:cNvSpPr>
            <a:spLocks noGrp="1"/>
          </p:cNvSpPr>
          <p:nvPr>
            <p:ph type="sldNum" sz="quarter" idx="15"/>
          </p:nvPr>
        </p:nvSpPr>
        <p:spPr/>
        <p:txBody>
          <a:bodyPr/>
          <a:lstStyle/>
          <a:p>
            <a:fld id="{7F31890D-2673-4D6F-BBB9-635F5E54D120}" type="slidenum">
              <a:rPr lang="en-AU" smtClean="0"/>
              <a:pPr/>
              <a:t>‹#›</a:t>
            </a:fld>
            <a:endParaRPr lang="en-AU" dirty="0"/>
          </a:p>
        </p:txBody>
      </p:sp>
      <p:sp>
        <p:nvSpPr>
          <p:cNvPr id="13" name="Footer Placeholder 12"/>
          <p:cNvSpPr>
            <a:spLocks noGrp="1"/>
          </p:cNvSpPr>
          <p:nvPr>
            <p:ph type="ftr" sz="quarter" idx="16"/>
          </p:nvPr>
        </p:nvSpPr>
        <p:spPr/>
        <p:txBody>
          <a:bodyPr/>
          <a:lstStyle/>
          <a:p>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dirty="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026AD200-8F54-4A76-8848-CB0F70A136C7}" type="datetimeFigureOut">
              <a:rPr lang="en-AU" smtClean="0"/>
              <a:pPr/>
              <a:t>12/8/16</a:t>
            </a:fld>
            <a:endParaRPr lang="en-AU" dirty="0"/>
          </a:p>
        </p:txBody>
      </p:sp>
      <p:sp>
        <p:nvSpPr>
          <p:cNvPr id="14" name="Slide Number Placeholder 13"/>
          <p:cNvSpPr>
            <a:spLocks noGrp="1"/>
          </p:cNvSpPr>
          <p:nvPr>
            <p:ph type="sldNum" sz="quarter" idx="11"/>
          </p:nvPr>
        </p:nvSpPr>
        <p:spPr/>
        <p:txBody>
          <a:bodyPr/>
          <a:lstStyle/>
          <a:p>
            <a:fld id="{7F31890D-2673-4D6F-BBB9-635F5E54D120}" type="slidenum">
              <a:rPr lang="en-AU" smtClean="0"/>
              <a:pPr/>
              <a:t>‹#›</a:t>
            </a:fld>
            <a:endParaRPr lang="en-AU" dirty="0"/>
          </a:p>
        </p:txBody>
      </p:sp>
      <p:sp>
        <p:nvSpPr>
          <p:cNvPr id="15" name="Footer Placeholder 14"/>
          <p:cNvSpPr>
            <a:spLocks noGrp="1"/>
          </p:cNvSpPr>
          <p:nvPr>
            <p:ph type="ftr" sz="quarter" idx="12"/>
          </p:nvPr>
        </p:nvSpPr>
        <p:spPr/>
        <p:txBody>
          <a:bodyPr/>
          <a:lstStyle/>
          <a:p>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026AD200-8F54-4A76-8848-CB0F70A136C7}" type="datetimeFigureOut">
              <a:rPr lang="en-AU" smtClean="0"/>
              <a:pPr/>
              <a:t>12/8/16</a:t>
            </a:fld>
            <a:endParaRPr lang="en-AU" dirty="0"/>
          </a:p>
        </p:txBody>
      </p:sp>
      <p:sp>
        <p:nvSpPr>
          <p:cNvPr id="12" name="Slide Number Placeholder 11"/>
          <p:cNvSpPr>
            <a:spLocks noGrp="1"/>
          </p:cNvSpPr>
          <p:nvPr>
            <p:ph type="sldNum" sz="quarter" idx="16"/>
          </p:nvPr>
        </p:nvSpPr>
        <p:spPr/>
        <p:txBody>
          <a:bodyPr/>
          <a:lstStyle/>
          <a:p>
            <a:fld id="{7F31890D-2673-4D6F-BBB9-635F5E54D120}" type="slidenum">
              <a:rPr lang="en-AU" smtClean="0"/>
              <a:pPr/>
              <a:t>‹#›</a:t>
            </a:fld>
            <a:endParaRPr lang="en-AU" dirty="0"/>
          </a:p>
        </p:txBody>
      </p:sp>
      <p:sp>
        <p:nvSpPr>
          <p:cNvPr id="13" name="Footer Placeholder 12"/>
          <p:cNvSpPr>
            <a:spLocks noGrp="1"/>
          </p:cNvSpPr>
          <p:nvPr>
            <p:ph type="ftr" sz="quarter" idx="17"/>
          </p:nvPr>
        </p:nvSpPr>
        <p:spPr/>
        <p:txBody>
          <a:bodyPr/>
          <a:lstStyle/>
          <a:p>
            <a:endParaRPr lang="en-AU"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026AD200-8F54-4A76-8848-CB0F70A136C7}" type="datetimeFigureOut">
              <a:rPr lang="en-AU" smtClean="0"/>
              <a:pPr/>
              <a:t>12/8/16</a:t>
            </a:fld>
            <a:endParaRPr lang="en-AU" dirty="0"/>
          </a:p>
        </p:txBody>
      </p:sp>
      <p:sp>
        <p:nvSpPr>
          <p:cNvPr id="12" name="Slide Number Placeholder 11"/>
          <p:cNvSpPr>
            <a:spLocks noGrp="1"/>
          </p:cNvSpPr>
          <p:nvPr>
            <p:ph type="sldNum" sz="quarter" idx="17"/>
          </p:nvPr>
        </p:nvSpPr>
        <p:spPr/>
        <p:txBody>
          <a:bodyPr/>
          <a:lstStyle/>
          <a:p>
            <a:fld id="{7F31890D-2673-4D6F-BBB9-635F5E54D120}" type="slidenum">
              <a:rPr lang="en-AU" smtClean="0"/>
              <a:pPr/>
              <a:t>‹#›</a:t>
            </a:fld>
            <a:endParaRPr lang="en-AU" dirty="0"/>
          </a:p>
        </p:txBody>
      </p:sp>
      <p:sp>
        <p:nvSpPr>
          <p:cNvPr id="13" name="Footer Placeholder 12"/>
          <p:cNvSpPr>
            <a:spLocks noGrp="1"/>
          </p:cNvSpPr>
          <p:nvPr>
            <p:ph type="ftr" sz="quarter" idx="18"/>
          </p:nvPr>
        </p:nvSpPr>
        <p:spPr/>
        <p:txBody>
          <a:bodyPr/>
          <a:lstStyle/>
          <a:p>
            <a:endParaRPr lang="en-AU"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026AD200-8F54-4A76-8848-CB0F70A136C7}" type="datetimeFigureOut">
              <a:rPr lang="en-AU" smtClean="0"/>
              <a:pPr/>
              <a:t>12/8/16</a:t>
            </a:fld>
            <a:endParaRPr lang="en-AU" dirty="0"/>
          </a:p>
        </p:txBody>
      </p:sp>
      <p:sp>
        <p:nvSpPr>
          <p:cNvPr id="16" name="Slide Number Placeholder 15"/>
          <p:cNvSpPr>
            <a:spLocks noGrp="1"/>
          </p:cNvSpPr>
          <p:nvPr>
            <p:ph type="sldNum" sz="quarter" idx="11"/>
          </p:nvPr>
        </p:nvSpPr>
        <p:spPr/>
        <p:txBody>
          <a:bodyPr/>
          <a:lstStyle/>
          <a:p>
            <a:fld id="{7F31890D-2673-4D6F-BBB9-635F5E54D120}" type="slidenum">
              <a:rPr lang="en-AU" smtClean="0"/>
              <a:pPr/>
              <a:t>‹#›</a:t>
            </a:fld>
            <a:endParaRPr lang="en-AU" dirty="0"/>
          </a:p>
        </p:txBody>
      </p:sp>
      <p:sp>
        <p:nvSpPr>
          <p:cNvPr id="17" name="Footer Placeholder 16"/>
          <p:cNvSpPr>
            <a:spLocks noGrp="1"/>
          </p:cNvSpPr>
          <p:nvPr>
            <p:ph type="ftr" sz="quarter" idx="12"/>
          </p:nvPr>
        </p:nvSpPr>
        <p:spPr/>
        <p:txBody>
          <a:bodyPr/>
          <a:lstStyle/>
          <a:p>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26AD200-8F54-4A76-8848-CB0F70A136C7}" type="datetimeFigureOut">
              <a:rPr lang="en-AU" smtClean="0"/>
              <a:pPr/>
              <a:t>12/8/16</a:t>
            </a:fld>
            <a:endParaRPr lang="en-AU" dirty="0"/>
          </a:p>
        </p:txBody>
      </p:sp>
      <p:sp>
        <p:nvSpPr>
          <p:cNvPr id="8" name="Slide Number Placeholder 7"/>
          <p:cNvSpPr>
            <a:spLocks noGrp="1"/>
          </p:cNvSpPr>
          <p:nvPr>
            <p:ph type="sldNum" sz="quarter" idx="11"/>
          </p:nvPr>
        </p:nvSpPr>
        <p:spPr/>
        <p:txBody>
          <a:bodyPr/>
          <a:lstStyle/>
          <a:p>
            <a:fld id="{7F31890D-2673-4D6F-BBB9-635F5E54D120}" type="slidenum">
              <a:rPr lang="en-AU" smtClean="0"/>
              <a:pPr/>
              <a:t>‹#›</a:t>
            </a:fld>
            <a:endParaRPr lang="en-AU" dirty="0"/>
          </a:p>
        </p:txBody>
      </p:sp>
      <p:sp>
        <p:nvSpPr>
          <p:cNvPr id="9" name="Footer Placeholder 8"/>
          <p:cNvSpPr>
            <a:spLocks noGrp="1"/>
          </p:cNvSpPr>
          <p:nvPr>
            <p:ph type="ftr" sz="quarter" idx="12"/>
          </p:nvPr>
        </p:nvSpPr>
        <p:spPr/>
        <p:txBody>
          <a:bodyPr/>
          <a:lstStyle/>
          <a:p>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026AD200-8F54-4A76-8848-CB0F70A136C7}" type="datetimeFigureOut">
              <a:rPr lang="en-AU" smtClean="0"/>
              <a:pPr/>
              <a:t>12/8/16</a:t>
            </a:fld>
            <a:endParaRPr lang="en-AU" dirty="0"/>
          </a:p>
        </p:txBody>
      </p:sp>
      <p:sp>
        <p:nvSpPr>
          <p:cNvPr id="19" name="Slide Number Placeholder 18"/>
          <p:cNvSpPr>
            <a:spLocks noGrp="1"/>
          </p:cNvSpPr>
          <p:nvPr>
            <p:ph type="sldNum" sz="quarter" idx="16"/>
          </p:nvPr>
        </p:nvSpPr>
        <p:spPr/>
        <p:txBody>
          <a:bodyPr/>
          <a:lstStyle/>
          <a:p>
            <a:fld id="{7F31890D-2673-4D6F-BBB9-635F5E54D120}" type="slidenum">
              <a:rPr lang="en-AU" smtClean="0"/>
              <a:pPr/>
              <a:t>‹#›</a:t>
            </a:fld>
            <a:endParaRPr lang="en-AU" dirty="0"/>
          </a:p>
        </p:txBody>
      </p:sp>
      <p:sp>
        <p:nvSpPr>
          <p:cNvPr id="23" name="Footer Placeholder 22"/>
          <p:cNvSpPr>
            <a:spLocks noGrp="1"/>
          </p:cNvSpPr>
          <p:nvPr>
            <p:ph type="ftr" sz="quarter" idx="17"/>
          </p:nvPr>
        </p:nvSpPr>
        <p:spPr/>
        <p:txBody>
          <a:bodyPr/>
          <a:lstStyle/>
          <a:p>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026AD200-8F54-4A76-8848-CB0F70A136C7}" type="datetimeFigureOut">
              <a:rPr lang="en-AU" smtClean="0"/>
              <a:pPr/>
              <a:t>12/8/16</a:t>
            </a:fld>
            <a:endParaRPr lang="en-AU" dirty="0"/>
          </a:p>
        </p:txBody>
      </p:sp>
      <p:sp>
        <p:nvSpPr>
          <p:cNvPr id="14" name="Slide Number Placeholder 13"/>
          <p:cNvSpPr>
            <a:spLocks noGrp="1"/>
          </p:cNvSpPr>
          <p:nvPr>
            <p:ph type="sldNum" sz="quarter" idx="15"/>
          </p:nvPr>
        </p:nvSpPr>
        <p:spPr>
          <a:xfrm>
            <a:off x="4038600" y="6172200"/>
            <a:ext cx="1066800" cy="304800"/>
          </a:xfrm>
        </p:spPr>
        <p:txBody>
          <a:bodyPr/>
          <a:lstStyle/>
          <a:p>
            <a:fld id="{7F31890D-2673-4D6F-BBB9-635F5E54D120}" type="slidenum">
              <a:rPr lang="en-AU" smtClean="0"/>
              <a:pPr/>
              <a:t>‹#›</a:t>
            </a:fld>
            <a:endParaRPr lang="en-AU" dirty="0"/>
          </a:p>
        </p:txBody>
      </p:sp>
      <p:sp>
        <p:nvSpPr>
          <p:cNvPr id="15" name="Footer Placeholder 14"/>
          <p:cNvSpPr>
            <a:spLocks noGrp="1"/>
          </p:cNvSpPr>
          <p:nvPr>
            <p:ph type="ftr" sz="quarter" idx="16"/>
          </p:nvPr>
        </p:nvSpPr>
        <p:spPr>
          <a:xfrm>
            <a:off x="1447800" y="6486525"/>
            <a:ext cx="6248400" cy="292100"/>
          </a:xfrm>
        </p:spPr>
        <p:txBody>
          <a:bodyPr/>
          <a:lstStyle/>
          <a:p>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026AD200-8F54-4A76-8848-CB0F70A136C7}" type="datetimeFigureOut">
              <a:rPr lang="en-AU" smtClean="0"/>
              <a:pPr/>
              <a:t>12/8/16</a:t>
            </a:fld>
            <a:endParaRPr lang="en-AU"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AU"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7F31890D-2673-4D6F-BBB9-635F5E54D120}" type="slidenum">
              <a:rPr lang="en-AU" smtClean="0"/>
              <a:pPr/>
              <a:t>‹#›</a:t>
            </a:fld>
            <a:endParaRPr lang="en-AU"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highered.mcgraw-hill.com/sites/0072405228/student_view0/poetic_glossary.html" TargetMode="External"/><Relationship Id="rId4" Type="http://schemas.openxmlformats.org/officeDocument/2006/relationships/hyperlink" Target="http://davidcwood.com/adnd/campaign/gothfiction.html" TargetMode="External"/><Relationship Id="rId1" Type="http://schemas.openxmlformats.org/officeDocument/2006/relationships/slideLayout" Target="../slideLayouts/slideLayout6.xml"/><Relationship Id="rId2" Type="http://schemas.openxmlformats.org/officeDocument/2006/relationships/hyperlink" Target="http://en.wikipedia.org/wiki/Edgar_Allan_Po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davidcwood.com/adnd/campaign/gothfiction.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AU" dirty="0" smtClean="0"/>
              <a:t>Year 11  English</a:t>
            </a:r>
            <a:endParaRPr lang="en-AU" dirty="0"/>
          </a:p>
        </p:txBody>
      </p:sp>
      <p:sp>
        <p:nvSpPr>
          <p:cNvPr id="2" name="Title 1"/>
          <p:cNvSpPr>
            <a:spLocks noGrp="1"/>
          </p:cNvSpPr>
          <p:nvPr>
            <p:ph type="title"/>
          </p:nvPr>
        </p:nvSpPr>
        <p:spPr/>
        <p:txBody>
          <a:bodyPr/>
          <a:lstStyle/>
          <a:p>
            <a:r>
              <a:rPr lang="en-AU" dirty="0" smtClean="0"/>
              <a:t>Gothic poetry</a:t>
            </a:r>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715240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i="1" dirty="0" smtClean="0"/>
              <a:t>the raven,  </a:t>
            </a:r>
            <a:r>
              <a:rPr lang="en-AU" b="0" dirty="0" smtClean="0"/>
              <a:t>EDGAR ALLAN POE</a:t>
            </a:r>
            <a:endParaRPr lang="en-AU" i="1" dirty="0"/>
          </a:p>
        </p:txBody>
      </p:sp>
      <p:sp>
        <p:nvSpPr>
          <p:cNvPr id="5" name="Text Placeholder 4"/>
          <p:cNvSpPr>
            <a:spLocks noGrp="1"/>
          </p:cNvSpPr>
          <p:nvPr>
            <p:ph type="body" sz="quarter" idx="13"/>
          </p:nvPr>
        </p:nvSpPr>
        <p:spPr>
          <a:xfrm>
            <a:off x="1331640" y="5517232"/>
            <a:ext cx="6435040" cy="1008464"/>
          </a:xfrm>
        </p:spPr>
        <p:txBody>
          <a:bodyPr>
            <a:noAutofit/>
          </a:bodyPr>
          <a:lstStyle/>
          <a:p>
            <a:r>
              <a:rPr lang="en-AU" sz="1800" dirty="0" smtClean="0"/>
              <a:t>“Ah, distinctly I remember it was a bleak December,</a:t>
            </a:r>
          </a:p>
          <a:p>
            <a:r>
              <a:rPr lang="en-AU" sz="1800" dirty="0" smtClean="0"/>
              <a:t>And each separate dying ember wrought it’s ghost upon the floor”</a:t>
            </a:r>
            <a:endParaRPr lang="en-AU" sz="1800" dirty="0"/>
          </a:p>
        </p:txBody>
      </p:sp>
      <p:pic>
        <p:nvPicPr>
          <p:cNvPr id="4" name="Picture Placeholder 3"/>
          <p:cNvPicPr>
            <a:picLocks noGrp="1" noChangeAspect="1"/>
          </p:cNvPicPr>
          <p:nvPr>
            <p:ph type="pic"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t="3158" b="3158"/>
          <a:stretch>
            <a:fillRect/>
          </a:stretch>
        </p:blipFill>
        <p:spPr/>
      </p:pic>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451626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t="19994" b="19994"/>
          <a:stretch>
            <a:fillRect/>
          </a:stretch>
        </p:blipFill>
        <p:spPr>
          <a:xfrm>
            <a:off x="2123728" y="1752600"/>
            <a:ext cx="5024047" cy="3014429"/>
          </a:xfrm>
        </p:spPr>
      </p:pic>
      <p:sp>
        <p:nvSpPr>
          <p:cNvPr id="3" name="Text Placeholder 2"/>
          <p:cNvSpPr>
            <a:spLocks noGrp="1"/>
          </p:cNvSpPr>
          <p:nvPr>
            <p:ph type="body" sz="quarter" idx="13"/>
          </p:nvPr>
        </p:nvSpPr>
        <p:spPr>
          <a:xfrm>
            <a:off x="899592" y="5229200"/>
            <a:ext cx="7406640" cy="1080472"/>
          </a:xfrm>
        </p:spPr>
        <p:txBody>
          <a:bodyPr>
            <a:noAutofit/>
          </a:bodyPr>
          <a:lstStyle/>
          <a:p>
            <a:r>
              <a:rPr lang="en-AU" sz="1800" dirty="0" smtClean="0"/>
              <a:t>“And the silken sad uncertain rustling of each purple curtain</a:t>
            </a:r>
          </a:p>
          <a:p>
            <a:r>
              <a:rPr lang="en-AU" sz="1800" dirty="0" smtClean="0"/>
              <a:t>Thrilled me – filled me with fantastic terrors never felt before”</a:t>
            </a:r>
            <a:endParaRPr lang="en-AU" sz="1800" dirty="0"/>
          </a:p>
        </p:txBody>
      </p:sp>
      <p:sp>
        <p:nvSpPr>
          <p:cNvPr id="4" name="Title 3"/>
          <p:cNvSpPr>
            <a:spLocks noGrp="1"/>
          </p:cNvSpPr>
          <p:nvPr>
            <p:ph type="title"/>
          </p:nvPr>
        </p:nvSpPr>
        <p:spPr/>
        <p:txBody>
          <a:bodyPr/>
          <a:lstStyle/>
          <a:p>
            <a:r>
              <a:rPr lang="en-AU" i="1" dirty="0"/>
              <a:t>THE RAVEN, </a:t>
            </a:r>
            <a:r>
              <a:rPr lang="en-AU" b="0" dirty="0"/>
              <a:t>EDGAR ALLAN POE</a:t>
            </a:r>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902460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t="29950" b="29950"/>
          <a:stretch>
            <a:fillRect/>
          </a:stretch>
        </p:blipFill>
        <p:spPr/>
      </p:pic>
      <p:sp>
        <p:nvSpPr>
          <p:cNvPr id="3" name="Text Placeholder 2"/>
          <p:cNvSpPr>
            <a:spLocks noGrp="1"/>
          </p:cNvSpPr>
          <p:nvPr>
            <p:ph type="body" sz="quarter" idx="13"/>
          </p:nvPr>
        </p:nvSpPr>
        <p:spPr>
          <a:xfrm>
            <a:off x="1115616" y="5445224"/>
            <a:ext cx="6939096" cy="1008464"/>
          </a:xfrm>
        </p:spPr>
        <p:txBody>
          <a:bodyPr>
            <a:normAutofit/>
          </a:bodyPr>
          <a:lstStyle/>
          <a:p>
            <a:r>
              <a:rPr lang="en-AU" sz="1800" dirty="0" smtClean="0"/>
              <a:t>“Ghastly grim and ancient raven wandering from the Nightly shore – </a:t>
            </a:r>
          </a:p>
          <a:p>
            <a:r>
              <a:rPr lang="en-AU" sz="1800" dirty="0" smtClean="0"/>
              <a:t>Tell me what thy lordly name is on the Night’s Plutonian shore!”</a:t>
            </a:r>
            <a:endParaRPr lang="en-AU" sz="1800" dirty="0"/>
          </a:p>
        </p:txBody>
      </p:sp>
      <p:sp>
        <p:nvSpPr>
          <p:cNvPr id="4" name="Title 3"/>
          <p:cNvSpPr>
            <a:spLocks noGrp="1"/>
          </p:cNvSpPr>
          <p:nvPr>
            <p:ph type="title"/>
          </p:nvPr>
        </p:nvSpPr>
        <p:spPr/>
        <p:txBody>
          <a:bodyPr/>
          <a:lstStyle/>
          <a:p>
            <a:r>
              <a:rPr lang="en-AU" i="1" dirty="0"/>
              <a:t>THE RAVEN, </a:t>
            </a:r>
            <a:r>
              <a:rPr lang="en-AU" b="0" dirty="0"/>
              <a:t>EDGAR ALLAN POE</a:t>
            </a:r>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134662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rcRect t="14504" b="14504"/>
          <a:stretch>
            <a:fillRect/>
          </a:stretch>
        </p:blipFill>
        <p:spPr/>
      </p:pic>
      <p:sp>
        <p:nvSpPr>
          <p:cNvPr id="3" name="Text Placeholder 2"/>
          <p:cNvSpPr>
            <a:spLocks noGrp="1"/>
          </p:cNvSpPr>
          <p:nvPr>
            <p:ph type="body" sz="quarter" idx="13"/>
          </p:nvPr>
        </p:nvSpPr>
        <p:spPr>
          <a:xfrm>
            <a:off x="1331640" y="5517232"/>
            <a:ext cx="6363032" cy="548640"/>
          </a:xfrm>
        </p:spPr>
        <p:txBody>
          <a:bodyPr>
            <a:normAutofit/>
          </a:bodyPr>
          <a:lstStyle/>
          <a:p>
            <a:r>
              <a:rPr lang="en-AU" sz="1800" dirty="0" smtClean="0"/>
              <a:t>“’Prophet!’ said I, ‘thing of evil! – prophet still, if bird or devil!”</a:t>
            </a:r>
            <a:endParaRPr lang="en-AU" sz="1800" dirty="0"/>
          </a:p>
        </p:txBody>
      </p:sp>
      <p:sp>
        <p:nvSpPr>
          <p:cNvPr id="4" name="Title 3"/>
          <p:cNvSpPr>
            <a:spLocks noGrp="1"/>
          </p:cNvSpPr>
          <p:nvPr>
            <p:ph type="title"/>
          </p:nvPr>
        </p:nvSpPr>
        <p:spPr/>
        <p:txBody>
          <a:bodyPr/>
          <a:lstStyle/>
          <a:p>
            <a:r>
              <a:rPr lang="en-AU" i="1" dirty="0"/>
              <a:t>THE RAVEN, </a:t>
            </a:r>
            <a:r>
              <a:rPr lang="en-AU" b="0" dirty="0"/>
              <a:t>EDGAR ALLAN POE</a:t>
            </a:r>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22563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3358293" y="2026918"/>
            <a:ext cx="2427414" cy="3263750"/>
          </a:xfrm>
        </p:spPr>
      </p:pic>
      <p:sp>
        <p:nvSpPr>
          <p:cNvPr id="3" name="Text Placeholder 2"/>
          <p:cNvSpPr>
            <a:spLocks noGrp="1"/>
          </p:cNvSpPr>
          <p:nvPr>
            <p:ph type="body" sz="quarter" idx="13"/>
          </p:nvPr>
        </p:nvSpPr>
        <p:spPr>
          <a:xfrm>
            <a:off x="1115616" y="5445224"/>
            <a:ext cx="6723072" cy="548640"/>
          </a:xfrm>
        </p:spPr>
        <p:txBody>
          <a:bodyPr>
            <a:normAutofit/>
          </a:bodyPr>
          <a:lstStyle/>
          <a:p>
            <a:r>
              <a:rPr lang="en-AU" sz="1800" dirty="0" smtClean="0"/>
              <a:t>“Clasp a rare and radiant maiden whom the angels name Lenore”</a:t>
            </a:r>
            <a:endParaRPr lang="en-AU" sz="1800" dirty="0"/>
          </a:p>
        </p:txBody>
      </p:sp>
      <p:sp>
        <p:nvSpPr>
          <p:cNvPr id="4" name="Title 3"/>
          <p:cNvSpPr>
            <a:spLocks noGrp="1"/>
          </p:cNvSpPr>
          <p:nvPr>
            <p:ph type="title"/>
          </p:nvPr>
        </p:nvSpPr>
        <p:spPr/>
        <p:txBody>
          <a:bodyPr/>
          <a:lstStyle/>
          <a:p>
            <a:r>
              <a:rPr lang="en-AU" i="1" dirty="0"/>
              <a:t>THE RAVEN, </a:t>
            </a:r>
            <a:r>
              <a:rPr lang="en-AU" b="0" dirty="0"/>
              <a:t>EDGAR ALLAN POE</a:t>
            </a:r>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32411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2557340" y="2026918"/>
            <a:ext cx="4029320" cy="3263750"/>
          </a:xfrm>
        </p:spPr>
      </p:pic>
      <p:sp>
        <p:nvSpPr>
          <p:cNvPr id="3" name="Text Placeholder 2"/>
          <p:cNvSpPr>
            <a:spLocks noGrp="1"/>
          </p:cNvSpPr>
          <p:nvPr>
            <p:ph type="body" sz="quarter" idx="13"/>
          </p:nvPr>
        </p:nvSpPr>
        <p:spPr>
          <a:xfrm>
            <a:off x="683568" y="5229200"/>
            <a:ext cx="7659176" cy="1440512"/>
          </a:xfrm>
        </p:spPr>
        <p:txBody>
          <a:bodyPr>
            <a:noAutofit/>
          </a:bodyPr>
          <a:lstStyle/>
          <a:p>
            <a:r>
              <a:rPr lang="en-AU" sz="1800" dirty="0" smtClean="0"/>
              <a:t>“Take thy beak from out my heart, and take thy form from off my door!</a:t>
            </a:r>
          </a:p>
          <a:p>
            <a:r>
              <a:rPr lang="en-AU" sz="1800" dirty="0" smtClean="0"/>
              <a:t>Quoth the Raven, ‘Nevermore’.”</a:t>
            </a:r>
            <a:endParaRPr lang="en-AU" sz="1800" dirty="0"/>
          </a:p>
        </p:txBody>
      </p:sp>
      <p:sp>
        <p:nvSpPr>
          <p:cNvPr id="4" name="Title 3"/>
          <p:cNvSpPr>
            <a:spLocks noGrp="1"/>
          </p:cNvSpPr>
          <p:nvPr>
            <p:ph type="title"/>
          </p:nvPr>
        </p:nvSpPr>
        <p:spPr/>
        <p:txBody>
          <a:bodyPr/>
          <a:lstStyle/>
          <a:p>
            <a:r>
              <a:rPr lang="en-AU" i="1" dirty="0"/>
              <a:t>THE RAVEN, </a:t>
            </a:r>
            <a:r>
              <a:rPr lang="en-AU" b="0" dirty="0"/>
              <a:t>EDGAR ALLAN POE</a:t>
            </a:r>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73698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http://schemas.openxmlformats.org/drawingml/2006/main" xmlns:r="http://schemas.openxmlformats.org/officeDocument/2006/relationships" xmlns:p="http://schemas.openxmlformats.org/presentationml/2006/main" xmlns="" xmlns:a14="http://schemas.microsoft.com/office/drawing/2010/main" xmlns:mv="urn:schemas-microsoft-com:mac:vml" xmlns:mc="http://schemas.openxmlformats.org/markup-compatibility/2006" val="0"/>
              </a:ext>
            </a:extLst>
          </a:blip>
          <a:stretch>
            <a:fillRect/>
          </a:stretch>
        </p:blipFill>
        <p:spPr>
          <a:xfrm>
            <a:off x="3489020" y="2026918"/>
            <a:ext cx="2148393" cy="3274290"/>
          </a:xfrm>
        </p:spPr>
      </p:pic>
      <p:sp>
        <p:nvSpPr>
          <p:cNvPr id="3" name="Text Placeholder 2"/>
          <p:cNvSpPr>
            <a:spLocks noGrp="1"/>
          </p:cNvSpPr>
          <p:nvPr>
            <p:ph type="body" sz="quarter" idx="13"/>
          </p:nvPr>
        </p:nvSpPr>
        <p:spPr>
          <a:xfrm>
            <a:off x="1259632" y="5373216"/>
            <a:ext cx="7227128" cy="1152480"/>
          </a:xfrm>
        </p:spPr>
        <p:txBody>
          <a:bodyPr>
            <a:noAutofit/>
          </a:bodyPr>
          <a:lstStyle/>
          <a:p>
            <a:r>
              <a:rPr lang="en-AU" sz="1800" dirty="0" smtClean="0"/>
              <a:t>“And my soul from out that shadow that lies floating on the floor</a:t>
            </a:r>
          </a:p>
          <a:p>
            <a:r>
              <a:rPr lang="en-AU" sz="1800" dirty="0" smtClean="0"/>
              <a:t>Shall be lifted – nevermore!”</a:t>
            </a:r>
            <a:endParaRPr lang="en-AU" sz="1800" dirty="0"/>
          </a:p>
        </p:txBody>
      </p:sp>
      <p:sp>
        <p:nvSpPr>
          <p:cNvPr id="4" name="Title 3"/>
          <p:cNvSpPr>
            <a:spLocks noGrp="1"/>
          </p:cNvSpPr>
          <p:nvPr>
            <p:ph type="title"/>
          </p:nvPr>
        </p:nvSpPr>
        <p:spPr/>
        <p:txBody>
          <a:bodyPr/>
          <a:lstStyle/>
          <a:p>
            <a:r>
              <a:rPr lang="en-AU" i="1" dirty="0"/>
              <a:t>THE RAVEN, </a:t>
            </a:r>
            <a:r>
              <a:rPr lang="en-AU" b="0" dirty="0"/>
              <a:t>EDGAR ALLAN POE</a:t>
            </a:r>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316072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Task</a:t>
            </a:r>
            <a:endParaRPr lang="en-AU" dirty="0"/>
          </a:p>
        </p:txBody>
      </p:sp>
      <p:sp>
        <p:nvSpPr>
          <p:cNvPr id="3" name="TextBox 2"/>
          <p:cNvSpPr txBox="1"/>
          <p:nvPr/>
        </p:nvSpPr>
        <p:spPr>
          <a:xfrm>
            <a:off x="611560" y="2708920"/>
            <a:ext cx="8064896" cy="1815882"/>
          </a:xfrm>
          <a:prstGeom prst="rect">
            <a:avLst/>
          </a:prstGeom>
          <a:noFill/>
        </p:spPr>
        <p:txBody>
          <a:bodyPr wrap="square" rtlCol="0">
            <a:spAutoFit/>
          </a:bodyPr>
          <a:lstStyle/>
          <a:p>
            <a:pPr algn="ctr"/>
            <a:r>
              <a:rPr lang="en-AU" sz="2800" dirty="0" smtClean="0"/>
              <a:t>Create a short narrative  from this poem. The narrative is to be accompanied by a visual representation in the form of a photo/ picture story set out on PowerPoint, which will be presented to the class.</a:t>
            </a:r>
            <a:endParaRPr lang="en-AU" sz="2800"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073914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References:</a:t>
            </a:r>
            <a:endParaRPr lang="en-AU" dirty="0"/>
          </a:p>
        </p:txBody>
      </p:sp>
      <p:sp>
        <p:nvSpPr>
          <p:cNvPr id="4" name="TextBox 3"/>
          <p:cNvSpPr txBox="1"/>
          <p:nvPr/>
        </p:nvSpPr>
        <p:spPr>
          <a:xfrm>
            <a:off x="683568" y="2204864"/>
            <a:ext cx="8208912" cy="3693319"/>
          </a:xfrm>
          <a:prstGeom prst="rect">
            <a:avLst/>
          </a:prstGeom>
          <a:noFill/>
        </p:spPr>
        <p:txBody>
          <a:bodyPr wrap="square" rtlCol="0">
            <a:spAutoFit/>
          </a:bodyPr>
          <a:lstStyle/>
          <a:p>
            <a:r>
              <a:rPr lang="en-AU" dirty="0" smtClean="0"/>
              <a:t>Edgar Allan Poe. Retrieved 1</a:t>
            </a:r>
            <a:r>
              <a:rPr lang="en-AU" baseline="30000" dirty="0" smtClean="0"/>
              <a:t>st</a:t>
            </a:r>
            <a:r>
              <a:rPr lang="en-AU" dirty="0" smtClean="0"/>
              <a:t> November 2011 from </a:t>
            </a:r>
            <a:r>
              <a:rPr lang="en-AU" dirty="0">
                <a:hlinkClick r:id="rId2"/>
              </a:rPr>
              <a:t>http://</a:t>
            </a:r>
            <a:r>
              <a:rPr lang="en-AU" dirty="0" smtClean="0">
                <a:hlinkClick r:id="rId2"/>
              </a:rPr>
              <a:t>en.wikipedia.org/wiki/Edgar_Allan_Poe</a:t>
            </a:r>
            <a:endParaRPr lang="en-AU" dirty="0" smtClean="0"/>
          </a:p>
          <a:p>
            <a:endParaRPr lang="en-AU" dirty="0" smtClean="0"/>
          </a:p>
          <a:p>
            <a:r>
              <a:rPr lang="en-AU" dirty="0" smtClean="0"/>
              <a:t>Glossary of Poetic Terms. Retrieved 1</a:t>
            </a:r>
            <a:r>
              <a:rPr lang="en-AU" baseline="30000" dirty="0" smtClean="0"/>
              <a:t>st</a:t>
            </a:r>
            <a:r>
              <a:rPr lang="en-AU" dirty="0" smtClean="0"/>
              <a:t> November 2011 from </a:t>
            </a:r>
            <a:r>
              <a:rPr lang="en-AU" dirty="0">
                <a:hlinkClick r:id="rId3"/>
              </a:rPr>
              <a:t>http://</a:t>
            </a:r>
            <a:r>
              <a:rPr lang="en-AU" dirty="0" smtClean="0">
                <a:hlinkClick r:id="rId3"/>
              </a:rPr>
              <a:t>highered.mcgraw-hill.com/sites/0072405228/student_view0/poetic_glossary.html#metonymy</a:t>
            </a:r>
            <a:endParaRPr lang="en-AU" dirty="0" smtClean="0"/>
          </a:p>
          <a:p>
            <a:endParaRPr lang="en-AU" dirty="0"/>
          </a:p>
          <a:p>
            <a:r>
              <a:rPr lang="en-AU" dirty="0" smtClean="0"/>
              <a:t>Introduction to Gothic Fiction. Retrieved 1</a:t>
            </a:r>
            <a:r>
              <a:rPr lang="en-AU" baseline="30000" dirty="0" smtClean="0"/>
              <a:t>st</a:t>
            </a:r>
            <a:r>
              <a:rPr lang="en-AU" dirty="0" smtClean="0"/>
              <a:t> November 2011 from </a:t>
            </a:r>
            <a:r>
              <a:rPr lang="en-AU" dirty="0" smtClean="0">
                <a:hlinkClick r:id="rId4"/>
              </a:rPr>
              <a:t>http</a:t>
            </a:r>
            <a:r>
              <a:rPr lang="en-AU" dirty="0">
                <a:hlinkClick r:id="rId4"/>
              </a:rPr>
              <a:t>://davidcwood.com/adnd/campaign/gothfiction.html</a:t>
            </a:r>
            <a:r>
              <a:rPr lang="en-AU" dirty="0"/>
              <a:t> </a:t>
            </a:r>
            <a:endParaRPr lang="en-AU" dirty="0" smtClean="0"/>
          </a:p>
          <a:p>
            <a:endParaRPr lang="en-AU" dirty="0"/>
          </a:p>
          <a:p>
            <a:r>
              <a:rPr lang="en-AU" dirty="0" smtClean="0"/>
              <a:t>NSW Board of Studies. </a:t>
            </a:r>
            <a:r>
              <a:rPr lang="en-US" dirty="0"/>
              <a:t>(2009) </a:t>
            </a:r>
            <a:r>
              <a:rPr lang="en-US" i="1" dirty="0"/>
              <a:t>English Stage 6 Syllabus. </a:t>
            </a:r>
            <a:r>
              <a:rPr lang="en-US" dirty="0"/>
              <a:t>Sydney: </a:t>
            </a:r>
            <a:r>
              <a:rPr lang="en-US" dirty="0" smtClean="0"/>
              <a:t>Australia</a:t>
            </a:r>
          </a:p>
          <a:p>
            <a:endParaRPr lang="en-US" dirty="0"/>
          </a:p>
          <a:p>
            <a:r>
              <a:rPr lang="en-US" dirty="0" smtClean="0"/>
              <a:t>Images use accessed from </a:t>
            </a:r>
            <a:r>
              <a:rPr lang="en-US" smtClean="0"/>
              <a:t>Google Images.</a:t>
            </a:r>
            <a:endParaRPr lang="en-AU" dirty="0"/>
          </a:p>
          <a:p>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4269005973"/>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Lesson Objectives</a:t>
            </a:r>
            <a:endParaRPr lang="en-AU" dirty="0"/>
          </a:p>
        </p:txBody>
      </p:sp>
      <p:sp>
        <p:nvSpPr>
          <p:cNvPr id="3" name="TextBox 2"/>
          <p:cNvSpPr txBox="1"/>
          <p:nvPr/>
        </p:nvSpPr>
        <p:spPr>
          <a:xfrm>
            <a:off x="1187624" y="2348880"/>
            <a:ext cx="6552728" cy="2677656"/>
          </a:xfrm>
          <a:prstGeom prst="rect">
            <a:avLst/>
          </a:prstGeom>
          <a:noFill/>
        </p:spPr>
        <p:txBody>
          <a:bodyPr wrap="square" rtlCol="0">
            <a:spAutoFit/>
          </a:bodyPr>
          <a:lstStyle/>
          <a:p>
            <a:r>
              <a:rPr lang="en-AU" sz="2400" dirty="0" smtClean="0"/>
              <a:t>To introduce Gothic poetry and the conventions and themes represented within this genre;</a:t>
            </a:r>
          </a:p>
          <a:p>
            <a:endParaRPr lang="en-AU" sz="2400" dirty="0" smtClean="0"/>
          </a:p>
          <a:p>
            <a:r>
              <a:rPr lang="en-AU" sz="2400" dirty="0"/>
              <a:t>To demonstrate the poetic techniques used to convey the themes and concepts common to the gothic genre of poetry;</a:t>
            </a:r>
          </a:p>
          <a:p>
            <a:endParaRPr lang="en-AU" sz="2400"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120420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Outcomes addressed</a:t>
            </a:r>
            <a:endParaRPr lang="en-AU" dirty="0"/>
          </a:p>
        </p:txBody>
      </p:sp>
      <p:sp>
        <p:nvSpPr>
          <p:cNvPr id="3" name="TextBox 2"/>
          <p:cNvSpPr txBox="1"/>
          <p:nvPr/>
        </p:nvSpPr>
        <p:spPr>
          <a:xfrm>
            <a:off x="971600" y="2276872"/>
            <a:ext cx="7416824" cy="4431983"/>
          </a:xfrm>
          <a:prstGeom prst="rect">
            <a:avLst/>
          </a:prstGeom>
          <a:noFill/>
        </p:spPr>
        <p:txBody>
          <a:bodyPr wrap="square" rtlCol="0">
            <a:spAutoFit/>
          </a:bodyPr>
          <a:lstStyle/>
          <a:p>
            <a:r>
              <a:rPr lang="en-AU" sz="2400" dirty="0"/>
              <a:t>3. A student develops language relevant to the study of English. 	</a:t>
            </a:r>
            <a:endParaRPr lang="en-AU" sz="2400" dirty="0" smtClean="0"/>
          </a:p>
          <a:p>
            <a:endParaRPr lang="en-AU" sz="2400" dirty="0"/>
          </a:p>
          <a:p>
            <a:r>
              <a:rPr lang="en-AU" sz="2400" dirty="0"/>
              <a:t>4. A student describes and explains the ways in which language forms and features, and structures of particular texts shape meaning and influence responses. 	</a:t>
            </a:r>
            <a:endParaRPr lang="en-AU" sz="2400" dirty="0" smtClean="0"/>
          </a:p>
          <a:p>
            <a:endParaRPr lang="en-AU" sz="2400" dirty="0"/>
          </a:p>
          <a:p>
            <a:r>
              <a:rPr lang="en-AU" sz="2400" dirty="0"/>
              <a:t>10. A student analyses and </a:t>
            </a:r>
            <a:r>
              <a:rPr lang="en-AU" sz="2400" dirty="0" smtClean="0"/>
              <a:t>synthesizes </a:t>
            </a:r>
            <a:r>
              <a:rPr lang="en-AU" sz="2400" dirty="0"/>
              <a:t>information and ideas from a range of texts for a variety of purposes, audiences and contexts. 	</a:t>
            </a:r>
          </a:p>
          <a:p>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3834547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 to the Gothic Genre</a:t>
            </a:r>
            <a:endParaRPr lang="en-AU" dirty="0"/>
          </a:p>
        </p:txBody>
      </p:sp>
      <p:sp>
        <p:nvSpPr>
          <p:cNvPr id="4" name="TextBox 3"/>
          <p:cNvSpPr txBox="1"/>
          <p:nvPr/>
        </p:nvSpPr>
        <p:spPr>
          <a:xfrm>
            <a:off x="323528" y="1988840"/>
            <a:ext cx="8568952" cy="4493538"/>
          </a:xfrm>
          <a:prstGeom prst="rect">
            <a:avLst/>
          </a:prstGeom>
          <a:noFill/>
        </p:spPr>
        <p:txBody>
          <a:bodyPr wrap="square" rtlCol="0">
            <a:spAutoFit/>
          </a:bodyPr>
          <a:lstStyle/>
          <a:p>
            <a:r>
              <a:rPr lang="en-AU" sz="2200" dirty="0" smtClean="0"/>
              <a:t>The gothic genre is said to have begun with Horace Walpole’s novel </a:t>
            </a:r>
            <a:r>
              <a:rPr lang="en-AU" sz="2200" i="1" dirty="0" smtClean="0"/>
              <a:t>The Castle of Otranto </a:t>
            </a:r>
            <a:r>
              <a:rPr lang="en-AU" sz="2200" dirty="0" smtClean="0"/>
              <a:t>written in 1764 which was written for pure titillation. </a:t>
            </a:r>
          </a:p>
          <a:p>
            <a:endParaRPr lang="en-AU" sz="2200" dirty="0"/>
          </a:p>
          <a:p>
            <a:r>
              <a:rPr lang="en-AU" sz="2200" dirty="0" smtClean="0"/>
              <a:t>However, through out the 19</a:t>
            </a:r>
            <a:r>
              <a:rPr lang="en-AU" sz="2200" baseline="30000" dirty="0" smtClean="0"/>
              <a:t>th</a:t>
            </a:r>
            <a:r>
              <a:rPr lang="en-AU" sz="2200" dirty="0" smtClean="0"/>
              <a:t> and  20</a:t>
            </a:r>
            <a:r>
              <a:rPr lang="en-AU" sz="2200" baseline="30000" dirty="0" smtClean="0"/>
              <a:t>th</a:t>
            </a:r>
            <a:r>
              <a:rPr lang="en-AU" sz="2200" dirty="0" smtClean="0"/>
              <a:t> centuries, the genre transformed from simply evoking a pleasurable terror in its readers (like the kind you get from riding a rollercoaster!) to a cultural expression of psychological and social anxieties that stemmed from many confronting changes that were going on during this time, such as the idea of evolution, changing gender roles and family ideals, new found cultural discoveries in other countries and the prevalence of new diseases.</a:t>
            </a:r>
          </a:p>
          <a:p>
            <a:endParaRPr lang="en-AU" sz="2200" dirty="0" smtClean="0"/>
          </a:p>
          <a:p>
            <a:r>
              <a:rPr lang="en-AU" sz="2200" dirty="0" smtClean="0"/>
              <a:t>These anxieties were expressed through various conventions and motifs that became common to the genre in novels, poetry, art and architecture.</a:t>
            </a:r>
            <a:r>
              <a:rPr lang="en-AU" dirty="0" smtClean="0"/>
              <a:t> </a:t>
            </a:r>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440770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Conventions of the gothic genre</a:t>
            </a:r>
            <a:endParaRPr lang="en-AU" dirty="0"/>
          </a:p>
        </p:txBody>
      </p:sp>
      <p:sp>
        <p:nvSpPr>
          <p:cNvPr id="3" name="TextBox 2"/>
          <p:cNvSpPr txBox="1"/>
          <p:nvPr/>
        </p:nvSpPr>
        <p:spPr>
          <a:xfrm>
            <a:off x="467544" y="1844824"/>
            <a:ext cx="8136904" cy="5078313"/>
          </a:xfrm>
          <a:prstGeom prst="rect">
            <a:avLst/>
          </a:prstGeom>
          <a:noFill/>
        </p:spPr>
        <p:txBody>
          <a:bodyPr wrap="square" rtlCol="0">
            <a:spAutoFit/>
          </a:bodyPr>
          <a:lstStyle/>
          <a:p>
            <a:r>
              <a:rPr lang="en-AU" sz="1600" b="1" dirty="0" smtClean="0"/>
              <a:t>THE GOTHIC LANDSCAPE/ SETTING:</a:t>
            </a:r>
          </a:p>
          <a:p>
            <a:pPr marL="285750" indent="-285750">
              <a:buFont typeface="Arial" pitchFamily="34" charset="0"/>
              <a:buChar char="•"/>
            </a:pPr>
            <a:r>
              <a:rPr lang="en-AU" sz="1600" dirty="0" smtClean="0"/>
              <a:t>wild landscapes, remote </a:t>
            </a:r>
            <a:r>
              <a:rPr lang="en-AU" sz="1600" dirty="0"/>
              <a:t>or exotic locales</a:t>
            </a:r>
          </a:p>
          <a:p>
            <a:pPr marL="285750" indent="-285750">
              <a:buFont typeface="Arial" pitchFamily="34" charset="0"/>
              <a:buChar char="•"/>
            </a:pPr>
            <a:r>
              <a:rPr lang="en-AU" sz="1600" dirty="0"/>
              <a:t>dimly lit, gloomy settings </a:t>
            </a:r>
            <a:endParaRPr lang="en-AU" sz="1600" dirty="0" smtClean="0"/>
          </a:p>
          <a:p>
            <a:pPr marL="285750" indent="-285750">
              <a:buFont typeface="Arial" pitchFamily="34" charset="0"/>
              <a:buChar char="•"/>
            </a:pPr>
            <a:r>
              <a:rPr lang="en-AU" sz="1600" dirty="0" smtClean="0"/>
              <a:t>ruins </a:t>
            </a:r>
            <a:r>
              <a:rPr lang="en-AU" sz="1600" dirty="0"/>
              <a:t>or isolated crumbling castles or mansions (later cities and houses) </a:t>
            </a:r>
          </a:p>
          <a:p>
            <a:pPr marL="285750" indent="-285750">
              <a:buFont typeface="Arial" pitchFamily="34" charset="0"/>
              <a:buChar char="•"/>
            </a:pPr>
            <a:r>
              <a:rPr lang="en-AU" sz="1600" dirty="0"/>
              <a:t>crypts, </a:t>
            </a:r>
            <a:r>
              <a:rPr lang="en-AU" sz="1600" dirty="0" smtClean="0"/>
              <a:t>tombs, dungeons</a:t>
            </a:r>
            <a:r>
              <a:rPr lang="en-AU" sz="1600" dirty="0"/>
              <a:t>, torture chambers </a:t>
            </a:r>
          </a:p>
          <a:p>
            <a:pPr marL="285750" indent="-285750">
              <a:buFont typeface="Arial" pitchFamily="34" charset="0"/>
              <a:buChar char="•"/>
            </a:pPr>
            <a:r>
              <a:rPr lang="en-AU" sz="1600" dirty="0"/>
              <a:t>dark towers, hidden </a:t>
            </a:r>
            <a:r>
              <a:rPr lang="en-AU" sz="1600" dirty="0" smtClean="0"/>
              <a:t>rooms, secret </a:t>
            </a:r>
            <a:r>
              <a:rPr lang="en-AU" sz="1600" dirty="0"/>
              <a:t>corridors/passageways </a:t>
            </a:r>
            <a:endParaRPr lang="en-AU" sz="1600" dirty="0" smtClean="0"/>
          </a:p>
          <a:p>
            <a:pPr marL="285750" indent="-285750">
              <a:buFont typeface="Arial" pitchFamily="34" charset="0"/>
              <a:buChar char="•"/>
            </a:pPr>
            <a:r>
              <a:rPr lang="en-AU" sz="1600" dirty="0"/>
              <a:t>unnatural acts of nature (blood-red moon, sudden fierce wind, etc.)</a:t>
            </a:r>
          </a:p>
          <a:p>
            <a:r>
              <a:rPr lang="en-AU" sz="1600" b="1" dirty="0" smtClean="0"/>
              <a:t>GOTHIC PLOT DEVICES:</a:t>
            </a:r>
            <a:endParaRPr lang="en-AU" sz="1600" b="1" dirty="0"/>
          </a:p>
          <a:p>
            <a:pPr marL="285750" indent="-285750">
              <a:buFont typeface="Arial" pitchFamily="34" charset="0"/>
              <a:buChar char="•"/>
            </a:pPr>
            <a:r>
              <a:rPr lang="en-AU" sz="1600" dirty="0"/>
              <a:t>dream states or nightmares </a:t>
            </a:r>
          </a:p>
          <a:p>
            <a:pPr marL="285750" indent="-285750">
              <a:buFont typeface="Arial" pitchFamily="34" charset="0"/>
              <a:buChar char="•"/>
            </a:pPr>
            <a:r>
              <a:rPr lang="en-AU" sz="1600" dirty="0"/>
              <a:t>found manuscripts or </a:t>
            </a:r>
            <a:r>
              <a:rPr lang="en-AU" sz="1600" dirty="0" smtClean="0"/>
              <a:t>artefacts</a:t>
            </a:r>
            <a:r>
              <a:rPr lang="en-AU" sz="1600" dirty="0"/>
              <a:t> </a:t>
            </a:r>
          </a:p>
          <a:p>
            <a:pPr marL="285750" indent="-285750">
              <a:buFont typeface="Arial" pitchFamily="34" charset="0"/>
              <a:buChar char="•"/>
            </a:pPr>
            <a:r>
              <a:rPr lang="en-AU" sz="1600" dirty="0"/>
              <a:t>ancestral curses </a:t>
            </a:r>
          </a:p>
          <a:p>
            <a:pPr marL="285750" indent="-285750">
              <a:buFont typeface="Arial" pitchFamily="34" charset="0"/>
              <a:buChar char="•"/>
            </a:pPr>
            <a:r>
              <a:rPr lang="en-AU" sz="1600" dirty="0"/>
              <a:t>family secrets </a:t>
            </a:r>
            <a:endParaRPr lang="en-AU" sz="1600" b="1" dirty="0" smtClean="0"/>
          </a:p>
          <a:p>
            <a:r>
              <a:rPr lang="en-AU" sz="1600" b="1" dirty="0" smtClean="0"/>
              <a:t>GOTHIC CHARACTERS:</a:t>
            </a:r>
          </a:p>
          <a:p>
            <a:pPr marL="285750" indent="-285750">
              <a:buFont typeface="Arial" pitchFamily="34" charset="0"/>
              <a:buChar char="•"/>
            </a:pPr>
            <a:r>
              <a:rPr lang="en-AU" sz="1600" dirty="0" smtClean="0"/>
              <a:t>‘the bleeding nun’, members of the clergy (catholic), ‘the wandering Jew’</a:t>
            </a:r>
          </a:p>
          <a:p>
            <a:pPr marL="285750" indent="-285750">
              <a:buFont typeface="Arial" pitchFamily="34" charset="0"/>
              <a:buChar char="•"/>
            </a:pPr>
            <a:r>
              <a:rPr lang="en-AU" sz="1600" dirty="0" smtClean="0"/>
              <a:t>damsels </a:t>
            </a:r>
            <a:r>
              <a:rPr lang="en-AU" sz="1600" dirty="0"/>
              <a:t>in </a:t>
            </a:r>
            <a:r>
              <a:rPr lang="en-AU" sz="1600" dirty="0" smtClean="0"/>
              <a:t>distress, ‘fallen’ women</a:t>
            </a:r>
            <a:endParaRPr lang="en-AU" sz="1600" dirty="0"/>
          </a:p>
          <a:p>
            <a:pPr marL="285750" indent="-285750">
              <a:buFont typeface="Arial" pitchFamily="34" charset="0"/>
              <a:buChar char="•"/>
            </a:pPr>
            <a:r>
              <a:rPr lang="en-AU" sz="1600" dirty="0"/>
              <a:t>marvellous or mysterious creatures, monsters, spirits, </a:t>
            </a:r>
            <a:r>
              <a:rPr lang="en-AU" sz="1600" dirty="0" smtClean="0"/>
              <a:t>vampires, werewolves, ghosts.</a:t>
            </a:r>
            <a:endParaRPr lang="en-AU" sz="1600" dirty="0"/>
          </a:p>
          <a:p>
            <a:pPr marL="285750" indent="-285750">
              <a:buFont typeface="Arial" pitchFamily="34" charset="0"/>
              <a:buChar char="•"/>
            </a:pPr>
            <a:r>
              <a:rPr lang="en-AU" sz="1600" dirty="0"/>
              <a:t>enigmatic figures with supernatural powers </a:t>
            </a:r>
            <a:endParaRPr lang="en-AU" sz="1600" dirty="0" smtClean="0"/>
          </a:p>
          <a:p>
            <a:pPr marL="285750" indent="-285750">
              <a:buFont typeface="Arial" pitchFamily="34" charset="0"/>
              <a:buChar char="•"/>
            </a:pPr>
            <a:r>
              <a:rPr lang="en-AU" sz="1600" dirty="0" smtClean="0"/>
              <a:t>doubles, doppelgangers, evil twins</a:t>
            </a:r>
          </a:p>
          <a:p>
            <a:endParaRPr lang="en-AU" dirty="0"/>
          </a:p>
          <a:p>
            <a:r>
              <a:rPr lang="en-AU" dirty="0" smtClean="0"/>
              <a:t>Adapted from </a:t>
            </a:r>
            <a:r>
              <a:rPr lang="en-AU" dirty="0">
                <a:hlinkClick r:id="rId2"/>
              </a:rPr>
              <a:t>http://</a:t>
            </a:r>
            <a:r>
              <a:rPr lang="en-AU" dirty="0" smtClean="0">
                <a:hlinkClick r:id="rId2"/>
              </a:rPr>
              <a:t>davidcwood.com/adnd/campaign/gothfiction.html</a:t>
            </a:r>
            <a:r>
              <a:rPr lang="en-AU" dirty="0" smtClean="0"/>
              <a:t> </a:t>
            </a:r>
            <a:endParaRPr lang="en-AU"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1893457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WORDS</a:t>
            </a:r>
            <a:endParaRPr lang="en-US" dirty="0"/>
          </a:p>
        </p:txBody>
      </p:sp>
      <p:sp>
        <p:nvSpPr>
          <p:cNvPr id="3" name="TextBox 2"/>
          <p:cNvSpPr txBox="1"/>
          <p:nvPr/>
        </p:nvSpPr>
        <p:spPr>
          <a:xfrm>
            <a:off x="838200" y="1905000"/>
            <a:ext cx="7543800" cy="5940088"/>
          </a:xfrm>
          <a:prstGeom prst="rect">
            <a:avLst/>
          </a:prstGeom>
          <a:noFill/>
        </p:spPr>
        <p:txBody>
          <a:bodyPr wrap="square" rtlCol="0">
            <a:spAutoFit/>
          </a:bodyPr>
          <a:lstStyle/>
          <a:p>
            <a:r>
              <a:rPr lang="en-US" sz="2400" dirty="0" smtClean="0"/>
              <a:t>METONONYMY: a figure of speech in which a closely </a:t>
            </a:r>
            <a:r>
              <a:rPr lang="en-US" sz="2400" dirty="0" smtClean="0">
                <a:solidFill>
                  <a:srgbClr val="FF0000"/>
                </a:solidFill>
              </a:rPr>
              <a:t>related/associated </a:t>
            </a:r>
            <a:r>
              <a:rPr lang="en-US" sz="2400" dirty="0" smtClean="0"/>
              <a:t>word is substituted for a object or idea</a:t>
            </a:r>
          </a:p>
          <a:p>
            <a:endParaRPr lang="en-US" dirty="0" smtClean="0"/>
          </a:p>
          <a:p>
            <a:r>
              <a:rPr lang="en-US" dirty="0" smtClean="0"/>
              <a:t>EXAMPLE: </a:t>
            </a:r>
          </a:p>
          <a:p>
            <a:r>
              <a:rPr lang="en-US" sz="1600" i="1" dirty="0" smtClean="0"/>
              <a:t>The </a:t>
            </a:r>
            <a:r>
              <a:rPr lang="en-US" sz="1600" b="1" i="1" dirty="0" smtClean="0">
                <a:solidFill>
                  <a:srgbClr val="FF0000"/>
                </a:solidFill>
              </a:rPr>
              <a:t>suits</a:t>
            </a:r>
            <a:r>
              <a:rPr lang="en-US" sz="1600" i="1" dirty="0" smtClean="0"/>
              <a:t> in Washington will be crying over NASDAQ results later. </a:t>
            </a:r>
          </a:p>
          <a:p>
            <a:r>
              <a:rPr lang="en-US" sz="1600" dirty="0" smtClean="0"/>
              <a:t>-The words “suits” is related to business men or stockbrokers.</a:t>
            </a:r>
          </a:p>
          <a:p>
            <a:endParaRPr lang="en-US" dirty="0" smtClean="0"/>
          </a:p>
          <a:p>
            <a:endParaRPr lang="en-US" dirty="0" smtClean="0"/>
          </a:p>
          <a:p>
            <a:r>
              <a:rPr lang="en-US" sz="2400" dirty="0" smtClean="0"/>
              <a:t>SYNECHDOCHE: a figure of speech in which a </a:t>
            </a:r>
            <a:r>
              <a:rPr lang="en-US" sz="2400" dirty="0" smtClean="0">
                <a:solidFill>
                  <a:srgbClr val="FF0000"/>
                </a:solidFill>
              </a:rPr>
              <a:t>part</a:t>
            </a:r>
            <a:r>
              <a:rPr lang="en-US" sz="2400" dirty="0" smtClean="0"/>
              <a:t> is substituted for the whole</a:t>
            </a:r>
          </a:p>
          <a:p>
            <a:endParaRPr lang="en-US" sz="2400" dirty="0" smtClean="0"/>
          </a:p>
          <a:p>
            <a:r>
              <a:rPr lang="en-US" dirty="0" smtClean="0"/>
              <a:t>EXAMPLE:</a:t>
            </a:r>
          </a:p>
          <a:p>
            <a:r>
              <a:rPr lang="en-US" i="1" dirty="0" smtClean="0"/>
              <a:t>Joe got some sweet new </a:t>
            </a:r>
            <a:r>
              <a:rPr lang="en-US" i="1" dirty="0" smtClean="0">
                <a:solidFill>
                  <a:srgbClr val="FF0000"/>
                </a:solidFill>
              </a:rPr>
              <a:t>wheels</a:t>
            </a:r>
            <a:r>
              <a:rPr lang="en-US" i="1" dirty="0" smtClean="0"/>
              <a:t> for his 16</a:t>
            </a:r>
            <a:r>
              <a:rPr lang="en-US" i="1" baseline="30000" dirty="0" smtClean="0"/>
              <a:t>th</a:t>
            </a:r>
            <a:r>
              <a:rPr lang="en-US" i="1" dirty="0" smtClean="0"/>
              <a:t> birthday.</a:t>
            </a:r>
          </a:p>
          <a:p>
            <a:r>
              <a:rPr lang="en-US" dirty="0" smtClean="0"/>
              <a:t>-The word wheels is part of a car, so it refers to a car. </a:t>
            </a:r>
          </a:p>
          <a:p>
            <a:endParaRPr lang="en-US" dirty="0" smtClean="0"/>
          </a:p>
          <a:p>
            <a:endParaRPr lang="en-US" dirty="0" smtClean="0"/>
          </a:p>
          <a:p>
            <a:endParaRPr lang="en-US" dirty="0" smtClean="0"/>
          </a:p>
          <a:p>
            <a:r>
              <a:rPr lang="en-US" dirty="0" smtClean="0"/>
              <a: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Review: Poetic Techniques</a:t>
            </a:r>
            <a:endParaRPr lang="en-AU" dirty="0"/>
          </a:p>
        </p:txBody>
      </p:sp>
      <p:sp>
        <p:nvSpPr>
          <p:cNvPr id="3" name="TextBox 2"/>
          <p:cNvSpPr txBox="1"/>
          <p:nvPr/>
        </p:nvSpPr>
        <p:spPr>
          <a:xfrm>
            <a:off x="532003" y="1785010"/>
            <a:ext cx="8280920" cy="400110"/>
          </a:xfrm>
          <a:prstGeom prst="rect">
            <a:avLst/>
          </a:prstGeom>
          <a:noFill/>
        </p:spPr>
        <p:txBody>
          <a:bodyPr wrap="square" rtlCol="0">
            <a:spAutoFit/>
          </a:bodyPr>
          <a:lstStyle/>
          <a:p>
            <a:pPr algn="ctr"/>
            <a:r>
              <a:rPr lang="en-AU" sz="2000" dirty="0" smtClean="0"/>
              <a:t>Activity: Match the following figurative language techniques to their definitions.</a:t>
            </a:r>
            <a:endParaRPr lang="en-AU" sz="2000" dirty="0"/>
          </a:p>
        </p:txBody>
      </p:sp>
      <p:graphicFrame>
        <p:nvGraphicFramePr>
          <p:cNvPr id="5" name="Table 4"/>
          <p:cNvGraphicFramePr>
            <a:graphicFrameLocks noGrp="1"/>
          </p:cNvGraphicFramePr>
          <p:nvPr>
            <p:extLst>
              <p:ext uri="{D42A27DB-BD31-4B8C-83A1-F6EECF244321}">
                <p14:mod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5911520"/>
              </p:ext>
            </p:extLst>
          </p:nvPr>
        </p:nvGraphicFramePr>
        <p:xfrm>
          <a:off x="359533" y="2276872"/>
          <a:ext cx="8424934" cy="4387800"/>
        </p:xfrm>
        <a:graphic>
          <a:graphicData uri="http://schemas.openxmlformats.org/drawingml/2006/table">
            <a:tbl>
              <a:tblPr firstRow="1" bandRow="1">
                <a:tableStyleId>{5C22544A-7EE6-4342-B048-85BDC9FD1C3A}</a:tableStyleId>
              </a:tblPr>
              <a:tblGrid>
                <a:gridCol w="1620179"/>
                <a:gridCol w="6804755"/>
              </a:tblGrid>
              <a:tr h="443560">
                <a:tc>
                  <a:txBody>
                    <a:bodyPr/>
                    <a:lstStyle/>
                    <a:p>
                      <a:r>
                        <a:rPr lang="en-AU" dirty="0" smtClean="0"/>
                        <a:t>Technique</a:t>
                      </a:r>
                      <a:endParaRPr lang="en-AU" dirty="0"/>
                    </a:p>
                  </a:txBody>
                  <a:tcPr/>
                </a:tc>
                <a:tc>
                  <a:txBody>
                    <a:bodyPr/>
                    <a:lstStyle/>
                    <a:p>
                      <a:r>
                        <a:rPr lang="en-AU" dirty="0" smtClean="0"/>
                        <a:t>Definition</a:t>
                      </a:r>
                      <a:endParaRPr lang="en-AU" dirty="0"/>
                    </a:p>
                  </a:txBody>
                  <a:tcPr/>
                </a:tc>
              </a:tr>
              <a:tr h="443560">
                <a:tc>
                  <a:txBody>
                    <a:bodyPr/>
                    <a:lstStyle/>
                    <a:p>
                      <a:r>
                        <a:rPr lang="en-AU" sz="1600" dirty="0" smtClean="0"/>
                        <a:t>Metaphor </a:t>
                      </a:r>
                      <a:endParaRPr lang="en-AU" sz="1600" dirty="0"/>
                    </a:p>
                  </a:txBody>
                  <a:tcPr/>
                </a:tc>
                <a:tc>
                  <a:txBody>
                    <a:bodyPr/>
                    <a:lstStyle/>
                    <a:p>
                      <a:r>
                        <a:rPr lang="en-AU" sz="1600" b="0" i="0" kern="1200" dirty="0" smtClean="0">
                          <a:solidFill>
                            <a:schemeClr val="dk1"/>
                          </a:solidFill>
                          <a:effectLst/>
                          <a:latin typeface="+mn-lt"/>
                          <a:ea typeface="+mn-ea"/>
                          <a:cs typeface="+mn-cs"/>
                        </a:rPr>
                        <a:t>The endowment of inanimate objects or abstract concepts with animate or living qualities.</a:t>
                      </a:r>
                      <a:endParaRPr lang="en-AU" sz="1600" dirty="0"/>
                    </a:p>
                  </a:txBody>
                  <a:tcPr/>
                </a:tc>
              </a:tr>
              <a:tr h="443560">
                <a:tc>
                  <a:txBody>
                    <a:bodyPr/>
                    <a:lstStyle/>
                    <a:p>
                      <a:r>
                        <a:rPr lang="en-AU" sz="1600" dirty="0" smtClean="0"/>
                        <a:t>Simile</a:t>
                      </a:r>
                    </a:p>
                  </a:txBody>
                  <a:tcPr/>
                </a:tc>
                <a:tc>
                  <a:txBody>
                    <a:bodyPr/>
                    <a:lstStyle/>
                    <a:p>
                      <a:r>
                        <a:rPr lang="en-AU" sz="1600" b="0" i="0" kern="1200" dirty="0" smtClean="0">
                          <a:solidFill>
                            <a:schemeClr val="dk1"/>
                          </a:solidFill>
                          <a:effectLst/>
                          <a:latin typeface="+mn-lt"/>
                          <a:ea typeface="+mn-ea"/>
                          <a:cs typeface="+mn-cs"/>
                        </a:rPr>
                        <a:t>An object or action in a literary work that means more than itself, that stands for something beyond itself</a:t>
                      </a:r>
                      <a:endParaRPr lang="en-AU" sz="1600" dirty="0"/>
                    </a:p>
                  </a:txBody>
                  <a:tcPr/>
                </a:tc>
              </a:tr>
              <a:tr h="469520">
                <a:tc>
                  <a:txBody>
                    <a:bodyPr/>
                    <a:lstStyle/>
                    <a:p>
                      <a:r>
                        <a:rPr lang="en-AU" sz="1600" dirty="0" smtClean="0"/>
                        <a:t>Personification</a:t>
                      </a:r>
                      <a:endParaRPr lang="en-AU" sz="1600" dirty="0"/>
                    </a:p>
                  </a:txBody>
                  <a:tcPr/>
                </a:tc>
                <a:tc>
                  <a:txBody>
                    <a:bodyPr/>
                    <a:lstStyle/>
                    <a:p>
                      <a:r>
                        <a:rPr lang="en-AU" sz="1600" b="0" i="0" kern="1200" dirty="0" smtClean="0">
                          <a:solidFill>
                            <a:schemeClr val="dk1"/>
                          </a:solidFill>
                          <a:effectLst/>
                          <a:latin typeface="+mn-lt"/>
                          <a:ea typeface="+mn-ea"/>
                          <a:cs typeface="+mn-cs"/>
                        </a:rPr>
                        <a:t>A figure of speech in which a part is substituted for the whole</a:t>
                      </a:r>
                      <a:endParaRPr lang="en-AU" sz="1600" dirty="0"/>
                    </a:p>
                  </a:txBody>
                  <a:tcPr/>
                </a:tc>
              </a:tr>
              <a:tr h="443560">
                <a:tc>
                  <a:txBody>
                    <a:bodyPr/>
                    <a:lstStyle/>
                    <a:p>
                      <a:r>
                        <a:rPr lang="en-AU" sz="1600" dirty="0" smtClean="0"/>
                        <a:t>Allusion </a:t>
                      </a:r>
                      <a:endParaRPr lang="en-AU" sz="1600" dirty="0"/>
                    </a:p>
                  </a:txBody>
                  <a:tcPr/>
                </a:tc>
                <a:tc>
                  <a:txBody>
                    <a:bodyPr/>
                    <a:lstStyle/>
                    <a:p>
                      <a:r>
                        <a:rPr lang="en-AU" sz="1600" b="0" i="0" kern="1200" dirty="0" smtClean="0">
                          <a:solidFill>
                            <a:schemeClr val="dk1"/>
                          </a:solidFill>
                          <a:effectLst/>
                          <a:latin typeface="+mn-lt"/>
                          <a:ea typeface="+mn-ea"/>
                          <a:cs typeface="+mn-cs"/>
                        </a:rPr>
                        <a:t>A figure of speech in which a closely related term is substituted for an object or idea</a:t>
                      </a:r>
                      <a:endParaRPr lang="en-AU" sz="1600" dirty="0"/>
                    </a:p>
                  </a:txBody>
                  <a:tcPr/>
                </a:tc>
              </a:tr>
              <a:tr h="443560">
                <a:tc>
                  <a:txBody>
                    <a:bodyPr/>
                    <a:lstStyle/>
                    <a:p>
                      <a:r>
                        <a:rPr lang="en-AU" sz="1600" dirty="0" smtClean="0"/>
                        <a:t>Metonymy </a:t>
                      </a:r>
                      <a:endParaRPr lang="en-AU" sz="1600" dirty="0"/>
                    </a:p>
                  </a:txBody>
                  <a:tcPr/>
                </a:tc>
                <a:tc>
                  <a:txBody>
                    <a:bodyPr/>
                    <a:lstStyle/>
                    <a:p>
                      <a:r>
                        <a:rPr lang="en-AU" sz="1600" b="0" i="0" kern="1200" dirty="0" smtClean="0">
                          <a:solidFill>
                            <a:schemeClr val="dk1"/>
                          </a:solidFill>
                          <a:effectLst/>
                          <a:latin typeface="+mn-lt"/>
                          <a:ea typeface="+mn-ea"/>
                          <a:cs typeface="+mn-cs"/>
                        </a:rPr>
                        <a:t>A reference in a literary work to a person, place, or thing in history or another work of literature</a:t>
                      </a:r>
                      <a:endParaRPr lang="en-AU" sz="1600" dirty="0"/>
                    </a:p>
                  </a:txBody>
                  <a:tcPr/>
                </a:tc>
              </a:tr>
              <a:tr h="443560">
                <a:tc>
                  <a:txBody>
                    <a:bodyPr/>
                    <a:lstStyle/>
                    <a:p>
                      <a:r>
                        <a:rPr lang="en-AU" sz="1600" dirty="0" smtClean="0"/>
                        <a:t>Synecdoche</a:t>
                      </a:r>
                      <a:r>
                        <a:rPr lang="en-AU" sz="1600" baseline="0" dirty="0" smtClean="0"/>
                        <a:t> </a:t>
                      </a:r>
                      <a:endParaRPr lang="en-AU" sz="1600" dirty="0"/>
                    </a:p>
                  </a:txBody>
                  <a:tcPr/>
                </a:tc>
                <a:tc>
                  <a:txBody>
                    <a:bodyPr/>
                    <a:lstStyle/>
                    <a:p>
                      <a:r>
                        <a:rPr lang="en-AU" sz="1600" b="0" i="0" kern="1200" dirty="0" smtClean="0">
                          <a:solidFill>
                            <a:schemeClr val="dk1"/>
                          </a:solidFill>
                          <a:effectLst/>
                          <a:latin typeface="+mn-lt"/>
                          <a:ea typeface="+mn-ea"/>
                          <a:cs typeface="+mn-cs"/>
                        </a:rPr>
                        <a:t>A comparison between essentially unlike things without an explicitly comparative word such as </a:t>
                      </a:r>
                      <a:r>
                        <a:rPr lang="en-AU" sz="1600" b="0" i="1" kern="1200" dirty="0" smtClean="0">
                          <a:solidFill>
                            <a:schemeClr val="dk1"/>
                          </a:solidFill>
                          <a:effectLst/>
                          <a:latin typeface="+mn-lt"/>
                          <a:ea typeface="+mn-ea"/>
                          <a:cs typeface="+mn-cs"/>
                        </a:rPr>
                        <a:t>like </a:t>
                      </a:r>
                      <a:r>
                        <a:rPr lang="en-AU" sz="1600" b="0" i="0" kern="1200" dirty="0" smtClean="0">
                          <a:solidFill>
                            <a:schemeClr val="dk1"/>
                          </a:solidFill>
                          <a:effectLst/>
                          <a:latin typeface="+mn-lt"/>
                          <a:ea typeface="+mn-ea"/>
                          <a:cs typeface="+mn-cs"/>
                        </a:rPr>
                        <a:t>or </a:t>
                      </a:r>
                      <a:r>
                        <a:rPr lang="en-AU" sz="1600" b="0" i="1" kern="1200" dirty="0" smtClean="0">
                          <a:solidFill>
                            <a:schemeClr val="dk1"/>
                          </a:solidFill>
                          <a:effectLst/>
                          <a:latin typeface="+mn-lt"/>
                          <a:ea typeface="+mn-ea"/>
                          <a:cs typeface="+mn-cs"/>
                        </a:rPr>
                        <a:t>as</a:t>
                      </a:r>
                      <a:r>
                        <a:rPr lang="en-AU" sz="1600" b="0" i="0" kern="1200" dirty="0" smtClean="0">
                          <a:solidFill>
                            <a:schemeClr val="dk1"/>
                          </a:solidFill>
                          <a:effectLst/>
                          <a:latin typeface="+mn-lt"/>
                          <a:ea typeface="+mn-ea"/>
                          <a:cs typeface="+mn-cs"/>
                        </a:rPr>
                        <a:t>.</a:t>
                      </a:r>
                      <a:endParaRPr lang="en-AU" sz="1600" dirty="0"/>
                    </a:p>
                  </a:txBody>
                  <a:tcPr/>
                </a:tc>
              </a:tr>
              <a:tr h="443560">
                <a:tc>
                  <a:txBody>
                    <a:bodyPr/>
                    <a:lstStyle/>
                    <a:p>
                      <a:r>
                        <a:rPr lang="en-AU" sz="1600" dirty="0" smtClean="0"/>
                        <a:t>Symbol</a:t>
                      </a:r>
                      <a:endParaRPr lang="en-AU" sz="1600" dirty="0"/>
                    </a:p>
                  </a:txBody>
                  <a:tcPr/>
                </a:tc>
                <a:tc>
                  <a:txBody>
                    <a:bodyPr/>
                    <a:lstStyle/>
                    <a:p>
                      <a:r>
                        <a:rPr lang="en-AU" sz="1600" b="0" i="0" kern="1200" dirty="0" smtClean="0">
                          <a:solidFill>
                            <a:schemeClr val="dk1"/>
                          </a:solidFill>
                          <a:effectLst/>
                          <a:latin typeface="+mn-lt"/>
                          <a:ea typeface="+mn-ea"/>
                          <a:cs typeface="+mn-cs"/>
                        </a:rPr>
                        <a:t>A figure of speech involving a comparison between unlike things using </a:t>
                      </a:r>
                      <a:r>
                        <a:rPr lang="en-AU" sz="1600" b="0" i="1" kern="1200" dirty="0" smtClean="0">
                          <a:solidFill>
                            <a:schemeClr val="dk1"/>
                          </a:solidFill>
                          <a:effectLst/>
                          <a:latin typeface="+mn-lt"/>
                          <a:ea typeface="+mn-ea"/>
                          <a:cs typeface="+mn-cs"/>
                        </a:rPr>
                        <a:t>like</a:t>
                      </a:r>
                      <a:r>
                        <a:rPr lang="en-AU" sz="1600" b="0" i="0" kern="1200" dirty="0" smtClean="0">
                          <a:solidFill>
                            <a:schemeClr val="dk1"/>
                          </a:solidFill>
                          <a:effectLst/>
                          <a:latin typeface="+mn-lt"/>
                          <a:ea typeface="+mn-ea"/>
                          <a:cs typeface="+mn-cs"/>
                        </a:rPr>
                        <a:t>, </a:t>
                      </a:r>
                      <a:r>
                        <a:rPr lang="en-AU" sz="1600" b="0" i="1" kern="1200" dirty="0" smtClean="0">
                          <a:solidFill>
                            <a:schemeClr val="dk1"/>
                          </a:solidFill>
                          <a:effectLst/>
                          <a:latin typeface="+mn-lt"/>
                          <a:ea typeface="+mn-ea"/>
                          <a:cs typeface="+mn-cs"/>
                        </a:rPr>
                        <a:t>as</a:t>
                      </a:r>
                      <a:r>
                        <a:rPr lang="en-AU" sz="1600" b="0" i="0" kern="1200" dirty="0" smtClean="0">
                          <a:solidFill>
                            <a:schemeClr val="dk1"/>
                          </a:solidFill>
                          <a:effectLst/>
                          <a:latin typeface="+mn-lt"/>
                          <a:ea typeface="+mn-ea"/>
                          <a:cs typeface="+mn-cs"/>
                        </a:rPr>
                        <a:t>, or </a:t>
                      </a:r>
                      <a:r>
                        <a:rPr lang="en-AU" sz="1600" b="0" i="1" kern="1200" dirty="0" smtClean="0">
                          <a:solidFill>
                            <a:schemeClr val="dk1"/>
                          </a:solidFill>
                          <a:effectLst/>
                          <a:latin typeface="+mn-lt"/>
                          <a:ea typeface="+mn-ea"/>
                          <a:cs typeface="+mn-cs"/>
                        </a:rPr>
                        <a:t>as though</a:t>
                      </a:r>
                      <a:endParaRPr lang="en-AU" sz="1600" dirty="0"/>
                    </a:p>
                  </a:txBody>
                  <a:tcPr/>
                </a:tc>
              </a:tr>
            </a:tbl>
          </a:graphicData>
        </a:graphic>
      </p:graphicFrame>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37221362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The  raven, </a:t>
            </a:r>
            <a:r>
              <a:rPr lang="en-AU" dirty="0" smtClean="0"/>
              <a:t>Edgar Allan poe: Poem overview.</a:t>
            </a:r>
            <a:endParaRPr lang="en-AU" i="1" dirty="0"/>
          </a:p>
        </p:txBody>
      </p:sp>
      <p:sp>
        <p:nvSpPr>
          <p:cNvPr id="3" name="TextBox 2"/>
          <p:cNvSpPr txBox="1"/>
          <p:nvPr/>
        </p:nvSpPr>
        <p:spPr>
          <a:xfrm>
            <a:off x="1187624" y="1961311"/>
            <a:ext cx="6768752" cy="4154984"/>
          </a:xfrm>
          <a:prstGeom prst="rect">
            <a:avLst/>
          </a:prstGeom>
          <a:noFill/>
        </p:spPr>
        <p:txBody>
          <a:bodyPr wrap="square" rtlCol="0">
            <a:spAutoFit/>
          </a:bodyPr>
          <a:lstStyle/>
          <a:p>
            <a:pPr algn="ctr"/>
            <a:r>
              <a:rPr lang="en-AU" sz="2400" b="1" dirty="0" smtClean="0"/>
              <a:t>“The </a:t>
            </a:r>
            <a:r>
              <a:rPr lang="en-AU" sz="2400" b="1" dirty="0"/>
              <a:t>Raven</a:t>
            </a:r>
            <a:r>
              <a:rPr lang="en-AU" sz="2400" dirty="0"/>
              <a:t>" is a narrative </a:t>
            </a:r>
            <a:r>
              <a:rPr lang="en-AU" sz="2400" dirty="0" smtClean="0"/>
              <a:t>poem</a:t>
            </a:r>
            <a:r>
              <a:rPr lang="en-AU" sz="2400" dirty="0"/>
              <a:t> by </a:t>
            </a:r>
            <a:r>
              <a:rPr lang="en-AU" sz="2400" dirty="0" smtClean="0"/>
              <a:t>American</a:t>
            </a:r>
            <a:r>
              <a:rPr lang="en-AU" sz="2400" dirty="0"/>
              <a:t> writer Edgar Allan </a:t>
            </a:r>
            <a:r>
              <a:rPr lang="en-AU" sz="2400" dirty="0" smtClean="0"/>
              <a:t>Poe, </a:t>
            </a:r>
            <a:r>
              <a:rPr lang="en-AU" sz="2400" dirty="0"/>
              <a:t>first published in January 1845. It is often noted for its musicality, stylized language, and </a:t>
            </a:r>
            <a:r>
              <a:rPr lang="en-AU" sz="2400" dirty="0" smtClean="0"/>
              <a:t>supernatural</a:t>
            </a:r>
            <a:r>
              <a:rPr lang="en-AU" sz="2400" dirty="0"/>
              <a:t> </a:t>
            </a:r>
            <a:r>
              <a:rPr lang="en-AU" sz="2400" dirty="0" smtClean="0"/>
              <a:t>atmosphere</a:t>
            </a:r>
            <a:r>
              <a:rPr lang="en-AU" sz="2400" dirty="0"/>
              <a:t>. It tells of a talking raven's mysterious visit to a distraught lover, tracing the man's slow descent into madness. The lover, often identified as being a </a:t>
            </a:r>
            <a:r>
              <a:rPr lang="en-AU" sz="2400" dirty="0" smtClean="0"/>
              <a:t>student,</a:t>
            </a:r>
            <a:r>
              <a:rPr lang="en-AU" sz="2400" baseline="30000" dirty="0"/>
              <a:t> </a:t>
            </a:r>
            <a:r>
              <a:rPr lang="en-AU" sz="2400" dirty="0" smtClean="0"/>
              <a:t>is </a:t>
            </a:r>
            <a:r>
              <a:rPr lang="en-AU" sz="2400" dirty="0"/>
              <a:t>lamenting the loss of his love, Lenore. Sitting on a bust of Pallas, the raven seems to further instigate his distress with its constant repetition of the word "Nevermore".</a:t>
            </a:r>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2645322485"/>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THE RAVEN, </a:t>
            </a:r>
            <a:r>
              <a:rPr lang="en-AU" b="0" dirty="0"/>
              <a:t>EDGAR ALLAN POE</a:t>
            </a:r>
            <a:endParaRPr lang="en-AU" dirty="0"/>
          </a:p>
        </p:txBody>
      </p:sp>
      <p:sp>
        <p:nvSpPr>
          <p:cNvPr id="3" name="TextBox 2"/>
          <p:cNvSpPr txBox="1"/>
          <p:nvPr/>
        </p:nvSpPr>
        <p:spPr>
          <a:xfrm>
            <a:off x="539552" y="1988840"/>
            <a:ext cx="8064896" cy="4524315"/>
          </a:xfrm>
          <a:prstGeom prst="rect">
            <a:avLst/>
          </a:prstGeom>
          <a:noFill/>
        </p:spPr>
        <p:txBody>
          <a:bodyPr wrap="square" rtlCol="0">
            <a:spAutoFit/>
          </a:bodyPr>
          <a:lstStyle/>
          <a:p>
            <a:r>
              <a:rPr lang="en-AU" sz="2400" dirty="0" smtClean="0"/>
              <a:t>The following slides show visual representations of figurative techniques used in the poem:</a:t>
            </a:r>
          </a:p>
          <a:p>
            <a:endParaRPr lang="en-AU" sz="2400" dirty="0"/>
          </a:p>
          <a:p>
            <a:r>
              <a:rPr lang="en-AU" sz="2400" dirty="0" smtClean="0"/>
              <a:t>Your task is to identify the technique and write a short response (3- 4 sentences) about how this technique effects you as a reader.</a:t>
            </a:r>
          </a:p>
          <a:p>
            <a:endParaRPr lang="en-AU" sz="2400" dirty="0" smtClean="0"/>
          </a:p>
          <a:p>
            <a:r>
              <a:rPr lang="en-AU" sz="2400" dirty="0" smtClean="0"/>
              <a:t>Questions to consider in your response:</a:t>
            </a:r>
          </a:p>
          <a:p>
            <a:endParaRPr lang="en-AU" sz="2400" dirty="0" smtClean="0"/>
          </a:p>
          <a:p>
            <a:r>
              <a:rPr lang="en-AU" sz="2400" dirty="0" smtClean="0"/>
              <a:t>What other images does this line and image conjure in your mind?</a:t>
            </a:r>
          </a:p>
          <a:p>
            <a:r>
              <a:rPr lang="en-AU" sz="2400" dirty="0" smtClean="0"/>
              <a:t>What associations do you make with this image?</a:t>
            </a:r>
          </a:p>
          <a:p>
            <a:r>
              <a:rPr lang="en-AU" sz="2400" dirty="0" smtClean="0"/>
              <a:t>What tone/ atmosphere does this image evoke?</a:t>
            </a:r>
          </a:p>
          <a:p>
            <a:r>
              <a:rPr lang="en-AU" sz="2400" dirty="0" smtClean="0"/>
              <a:t>Which gothic conventions does this image represent?</a:t>
            </a:r>
            <a:endParaRPr lang="en-AU" sz="2400" dirty="0"/>
          </a:p>
        </p:txBody>
      </p:sp>
    </p:spTree>
    <p:extLst>
      <p:ext uri="{BB962C8B-B14F-4D97-AF65-F5344CB8AC3E}">
        <p14:creationId xmlns:a="http://schemas.openxmlformats.org/drawingml/2006/main" xmlns:r="http://schemas.openxmlformats.org/officeDocument/2006/relationships" xmlns:p="http://schemas.openxmlformats.org/presentationml/2006/main" xmlns="" xmlns:p14="http://schemas.microsoft.com/office/powerpoint/2010/main" xmlns:mv="urn:schemas-microsoft-com:mac:vml" xmlns:mc="http://schemas.openxmlformats.org/markup-compatibility/2006" val="6185810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1082</TotalTime>
  <Words>1214</Words>
  <Application>Microsoft Macintosh PowerPoint</Application>
  <PresentationFormat>On-screen Show (4:3)</PresentationFormat>
  <Paragraphs>121</Paragraphs>
  <Slides>18</Slides>
  <Notes>3</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BlackTie</vt:lpstr>
      <vt:lpstr>Gothic poetry</vt:lpstr>
      <vt:lpstr>Lesson Objectives</vt:lpstr>
      <vt:lpstr>Outcomes addressed</vt:lpstr>
      <vt:lpstr>Introduction to the Gothic Genre</vt:lpstr>
      <vt:lpstr>Conventions of the gothic genre</vt:lpstr>
      <vt:lpstr>NEW WORDS</vt:lpstr>
      <vt:lpstr>Review: Poetic Techniques</vt:lpstr>
      <vt:lpstr>The  raven, Edgar Allan poe: Poem overview.</vt:lpstr>
      <vt:lpstr>THE RAVEN, EDGAR ALLAN POE</vt:lpstr>
      <vt:lpstr>the raven,  EDGAR ALLAN POE</vt:lpstr>
      <vt:lpstr>THE RAVEN, EDGAR ALLAN POE</vt:lpstr>
      <vt:lpstr>THE RAVEN, EDGAR ALLAN POE</vt:lpstr>
      <vt:lpstr>THE RAVEN, EDGAR ALLAN POE</vt:lpstr>
      <vt:lpstr>THE RAVEN, EDGAR ALLAN POE</vt:lpstr>
      <vt:lpstr>THE RAVEN, EDGAR ALLAN POE</vt:lpstr>
      <vt:lpstr>THE RAVEN, EDGAR ALLAN POE</vt:lpstr>
      <vt:lpstr>Task</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raven</dc:title>
  <dc:creator>Jessica</dc:creator>
  <cp:lastModifiedBy>Angie Engelbert</cp:lastModifiedBy>
  <cp:revision>29</cp:revision>
  <dcterms:created xsi:type="dcterms:W3CDTF">2016-12-08T16:15:14Z</dcterms:created>
  <dcterms:modified xsi:type="dcterms:W3CDTF">2016-12-08T16:15:29Z</dcterms:modified>
</cp:coreProperties>
</file>