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6" r:id="rId9"/>
    <p:sldId id="266" r:id="rId10"/>
    <p:sldId id="268" r:id="rId11"/>
    <p:sldId id="277" r:id="rId12"/>
    <p:sldId id="269" r:id="rId13"/>
    <p:sldId id="264" r:id="rId14"/>
    <p:sldId id="265" r:id="rId15"/>
    <p:sldId id="267" r:id="rId16"/>
    <p:sldId id="263" r:id="rId17"/>
    <p:sldId id="270" r:id="rId18"/>
    <p:sldId id="271" r:id="rId19"/>
    <p:sldId id="272" r:id="rId20"/>
    <p:sldId id="273" r:id="rId21"/>
    <p:sldId id="274" r:id="rId22"/>
    <p:sldId id="278" r:id="rId23"/>
    <p:sldId id="279" r:id="rId24"/>
  </p:sldIdLst>
  <p:sldSz cx="9144000" cy="6858000" type="screen4x3"/>
  <p:notesSz cx="6648450" cy="9850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603" autoAdjust="0"/>
    <p:restoredTop sz="83167" autoAdjust="0"/>
  </p:normalViewPr>
  <p:slideViewPr>
    <p:cSldViewPr snapToGrid="0" snapToObjects="1">
      <p:cViewPr>
        <p:scale>
          <a:sx n="60" d="100"/>
          <a:sy n="60" d="100"/>
        </p:scale>
        <p:origin x="-1616" y="-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EA36-1FEB-9345-ABA6-2D366BE8B233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78D8-BF67-A94C-9DAA-0F9CABF1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556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www.dvd.net.au/review.cgi?review_id=1617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lpsaplit.files.wordpress.com/2008/11/motif-in-movies.pdf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phrases.org.uk/meanings/cookie-cutter.html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www.dvd.net.au/review.cgi?review_id=1617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Why are all the</a:t>
            </a:r>
            <a:r>
              <a:rPr lang="en-AU" baseline="0" dirty="0" smtClean="0"/>
              <a:t> people in the neighbourhood dressed in such brightly coloured clothes?</a:t>
            </a:r>
          </a:p>
          <a:p>
            <a:r>
              <a:rPr lang="en-AU" baseline="0" dirty="0" smtClean="0"/>
              <a:t>[It’s not necessarily indicative of the time. In fact, the film is meant to be ‘timeless’.]</a:t>
            </a:r>
          </a:p>
          <a:p>
            <a:r>
              <a:rPr lang="en-AU" baseline="0" dirty="0" smtClean="0"/>
              <a:t>What do the bright colours signify? </a:t>
            </a:r>
          </a:p>
          <a:p>
            <a:r>
              <a:rPr lang="en-AU" baseline="0" dirty="0" smtClean="0"/>
              <a:t>Are they simply a contrast to Edward?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hlinkClick r:id="rId3"/>
              </a:rPr>
              <a:t>http://www.dvd.net.au/review.cgi?review_id=1617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Peg starts the film in lilac, neat bobbed hair, matching hat.</a:t>
            </a:r>
          </a:p>
          <a:p>
            <a:r>
              <a:rPr lang="en-AU" dirty="0" smtClean="0"/>
              <a:t>Edward’s impact</a:t>
            </a:r>
            <a:r>
              <a:rPr lang="en-AU" baseline="0" dirty="0" smtClean="0"/>
              <a:t> on her is seen in the final scenes where she is in bold red, with a far edgier hair cut.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How does the contrast</a:t>
            </a:r>
            <a:r>
              <a:rPr lang="en-AU" baseline="0" dirty="0" smtClean="0"/>
              <a:t> in images relate to the themes of the text? </a:t>
            </a:r>
          </a:p>
          <a:p>
            <a:r>
              <a:rPr lang="en-AU" baseline="0" dirty="0" smtClean="0"/>
              <a:t>Alienation? Identity? Good Vs. Evil?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Asymmetrical – unbalanced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equilibrium is </a:t>
            </a:r>
            <a:r>
              <a:rPr lang="en-US" dirty="0" err="1" smtClean="0"/>
              <a:t>jeopardised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63304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Interesting to note that this is the only way Edward can touch others without hurting them.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beauty in his world;</a:t>
            </a:r>
          </a:p>
          <a:p>
            <a:r>
              <a:rPr lang="en-US" baseline="0" dirty="0" smtClean="0"/>
              <a:t>The one thing he has control over;</a:t>
            </a:r>
          </a:p>
          <a:p>
            <a:r>
              <a:rPr lang="en-US" baseline="0" dirty="0" smtClean="0"/>
              <a:t>‘Life’ – he has no other living things surrounding him.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06189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is significant about the ice sculptures?</a:t>
            </a:r>
          </a:p>
          <a:p>
            <a:r>
              <a:rPr lang="en-AU" dirty="0" smtClean="0"/>
              <a:t>Edward replicates the world around him. He</a:t>
            </a:r>
            <a:r>
              <a:rPr lang="en-AU" baseline="0" dirty="0" smtClean="0"/>
              <a:t> knows he can please others with his creations.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He creates ‘snow’ which is uncommon where they live.</a:t>
            </a:r>
            <a:r>
              <a:rPr lang="en-AU" baseline="0" dirty="0" smtClean="0"/>
              <a:t> This pleases Kim – something Edward strives to do.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Edward’s only way</a:t>
            </a:r>
            <a:r>
              <a:rPr lang="en-US" baseline="0" dirty="0" smtClean="0"/>
              <a:t> of safely ‘touching’ Kim?</a:t>
            </a:r>
          </a:p>
          <a:p>
            <a:r>
              <a:rPr lang="en-US" baseline="0" dirty="0" smtClean="0"/>
              <a:t>It never snowed until Edward arrived.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433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Some symbols are more literal than others</a:t>
            </a:r>
            <a:r>
              <a:rPr lang="en-AU" baseline="0" dirty="0" smtClean="0"/>
              <a:t> (</a:t>
            </a:r>
            <a:r>
              <a:rPr lang="en-AU" baseline="0" dirty="0" err="1" smtClean="0"/>
              <a:t>ie</a:t>
            </a:r>
            <a:r>
              <a:rPr lang="en-AU" baseline="0" dirty="0" smtClean="0"/>
              <a:t>; the crown) and others are metaphorical (light-bulb)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Kim</a:t>
            </a:r>
            <a:r>
              <a:rPr lang="en-AU" baseline="0" dirty="0" smtClean="0"/>
              <a:t> is Edward’s ‘angel’, shows him love and affection, accepts him.</a:t>
            </a:r>
            <a:br>
              <a:rPr lang="en-AU" baseline="0" dirty="0" smtClean="0"/>
            </a:br>
            <a:endParaRPr lang="en-AU" baseline="0" dirty="0" smtClean="0"/>
          </a:p>
          <a:p>
            <a:r>
              <a:rPr lang="en-AU" baseline="0" dirty="0" smtClean="0"/>
              <a:t>Beauty fades, ice melts, but Kim’s affection for Edward remains,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 MOTIF is a recurring element (i.e. structures, contrasts, or devices) that helps to </a:t>
            </a:r>
          </a:p>
          <a:p>
            <a:r>
              <a:rPr lang="en-AU" dirty="0" smtClean="0"/>
              <a:t>develop a major theme of a text. A motif is usually symbolic in some way, but does not </a:t>
            </a:r>
          </a:p>
          <a:p>
            <a:r>
              <a:rPr lang="en-AU" dirty="0" smtClean="0"/>
              <a:t>have to be. In film, a motif is typically a repeated idea, action, pattern, or image.</a:t>
            </a:r>
          </a:p>
          <a:p>
            <a:r>
              <a:rPr lang="en-AU" dirty="0" smtClean="0">
                <a:hlinkClick r:id="rId3"/>
              </a:rPr>
              <a:t>http://lpsaplit.files.wordpress.com/2008/11/motif-in-movies.pdf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Hands</a:t>
            </a:r>
            <a:r>
              <a:rPr lang="en-US" baseline="0" dirty="0" smtClean="0"/>
              <a:t> are more human than scissors. They represent everything that is different and limiting about Edward. </a:t>
            </a:r>
          </a:p>
          <a:p>
            <a:r>
              <a:rPr lang="en-US" baseline="0" dirty="0" smtClean="0"/>
              <a:t>The ability to touch and feel, show his affection for those he loves, to communicate effectively (consider gestures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9358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</a:t>
            </a:r>
            <a:r>
              <a:rPr lang="en-US" baseline="0" dirty="0" smtClean="0"/>
              <a:t> Edward is unable to do, and everything he can do so well, the other characters can not. </a:t>
            </a:r>
          </a:p>
          <a:p>
            <a:r>
              <a:rPr lang="en-US" baseline="0" dirty="0" smtClean="0"/>
              <a:t>They are also the thing that gives him skill that is envied by others.</a:t>
            </a:r>
          </a:p>
          <a:p>
            <a:r>
              <a:rPr lang="en-US" baseline="0" dirty="0" smtClean="0"/>
              <a:t>They are the things that limit him.</a:t>
            </a:r>
          </a:p>
          <a:p>
            <a:r>
              <a:rPr lang="en-US" baseline="0" dirty="0" smtClean="0"/>
              <a:t>They </a:t>
            </a:r>
            <a:r>
              <a:rPr lang="en-US" baseline="0" dirty="0" err="1" smtClean="0"/>
              <a:t>symbolise</a:t>
            </a:r>
            <a:r>
              <a:rPr lang="en-US" baseline="0" dirty="0" smtClean="0"/>
              <a:t> violence, as they are weapons.</a:t>
            </a:r>
          </a:p>
          <a:p>
            <a:r>
              <a:rPr lang="en-US" baseline="0" dirty="0" smtClean="0"/>
              <a:t>They prevent him from being able to touch others without hurting them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85059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hlinkClick r:id="rId3"/>
              </a:rPr>
              <a:t>http://www.phrases.org.uk/meanings/cookie-cutter.html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houses are the same;</a:t>
            </a:r>
          </a:p>
          <a:p>
            <a:r>
              <a:rPr lang="en-US" dirty="0" smtClean="0"/>
              <a:t>All the people are the same;</a:t>
            </a:r>
          </a:p>
          <a:p>
            <a:r>
              <a:rPr lang="en-US" dirty="0" smtClean="0"/>
              <a:t>This highlights Edward’s alienation in his new</a:t>
            </a:r>
            <a:r>
              <a:rPr lang="en-US" baseline="0" dirty="0" smtClean="0"/>
              <a:t> home. He has not been “cut” (created) the same as others.</a:t>
            </a:r>
          </a:p>
          <a:p>
            <a:r>
              <a:rPr lang="en-US" baseline="0" dirty="0" smtClean="0"/>
              <a:t>We naturally like a sense of uniformity and whenever the equilibrium of uniformity/conformity is </a:t>
            </a:r>
            <a:r>
              <a:rPr lang="en-US" baseline="0" dirty="0" err="1" smtClean="0"/>
              <a:t>jeopardised</a:t>
            </a:r>
            <a:r>
              <a:rPr lang="en-US" baseline="0" dirty="0" smtClean="0"/>
              <a:t>, naturally people start to react negatively.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6580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hlinkClick r:id="rId3"/>
              </a:rPr>
              <a:t>http://www.dvd.net.au/review.cgi?review_id=1617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</a:t>
            </a:r>
            <a:r>
              <a:rPr lang="en-US" dirty="0" err="1" smtClean="0"/>
              <a:t>vs</a:t>
            </a:r>
            <a:r>
              <a:rPr lang="en-US" dirty="0" smtClean="0"/>
              <a:t> White – “good </a:t>
            </a:r>
            <a:r>
              <a:rPr lang="en-US" dirty="0" err="1" smtClean="0"/>
              <a:t>vs</a:t>
            </a:r>
            <a:r>
              <a:rPr lang="en-US" dirty="0" smtClean="0"/>
              <a:t> evil”</a:t>
            </a:r>
          </a:p>
          <a:p>
            <a:r>
              <a:rPr lang="en-US" dirty="0" smtClean="0"/>
              <a:t>White dress – virginal, pure.</a:t>
            </a:r>
          </a:p>
          <a:p>
            <a:r>
              <a:rPr lang="en-US" dirty="0" smtClean="0"/>
              <a:t>Black leather, buckles, his</a:t>
            </a:r>
            <a:r>
              <a:rPr lang="en-US" baseline="0" dirty="0" smtClean="0"/>
              <a:t> hands as weapons. He’s “contained” within his costume.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8D8-BF67-A94C-9DAA-0F9CABF1CE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81730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4560-7389-2D4B-90AA-E421009B894F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C11C-609E-9348-B557-324887F0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562" y="4288220"/>
            <a:ext cx="5588877" cy="17821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lue Highway D Type" pitchFamily="2" charset="0"/>
              </a:rPr>
              <a:t>Looking for Meaning:</a:t>
            </a:r>
            <a:br>
              <a:rPr lang="en-US" dirty="0" smtClean="0">
                <a:latin typeface="Blue Highway D Type" pitchFamily="2" charset="0"/>
              </a:rPr>
            </a:br>
            <a:r>
              <a:rPr lang="en-US" i="1" dirty="0" smtClean="0">
                <a:latin typeface="Blue Highway D Type" pitchFamily="2" charset="0"/>
              </a:rPr>
              <a:t>Symbols &amp; Motifs</a:t>
            </a:r>
            <a:endParaRPr lang="en-US" i="1" dirty="0">
              <a:latin typeface="Blue Highway D Type" pitchFamily="2" charset="0"/>
            </a:endParaRPr>
          </a:p>
        </p:txBody>
      </p:sp>
      <p:pic>
        <p:nvPicPr>
          <p:cNvPr id="39938" name="Picture 2" descr="http://www.dvdbeaver.com/film2/DVDReviews33/a%20edward%20scissorhands%20blu-ray/title.jpg"/>
          <p:cNvPicPr>
            <a:picLocks noChangeAspect="1" noChangeArrowheads="1"/>
          </p:cNvPicPr>
          <p:nvPr/>
        </p:nvPicPr>
        <p:blipFill>
          <a:blip r:embed="rId3"/>
          <a:srcRect l="10721" r="18563"/>
          <a:stretch>
            <a:fillRect/>
          </a:stretch>
        </p:blipFill>
        <p:spPr bwMode="auto">
          <a:xfrm>
            <a:off x="3421117" y="166645"/>
            <a:ext cx="5407573" cy="3869321"/>
          </a:xfrm>
          <a:prstGeom prst="rect">
            <a:avLst/>
          </a:prstGeom>
          <a:noFill/>
        </p:spPr>
      </p:pic>
      <p:pic>
        <p:nvPicPr>
          <p:cNvPr id="39942" name="Picture 6" descr="http://2.bp.blogspot.com/_r3I63lHikkw/TRwf17kOVtI/AAAAAAAABuA/IJVymR5zNZg/s1600/edward-scissorhands-po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603" y="504497"/>
            <a:ext cx="2209253" cy="329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997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Symbolism in Costume &amp; </a:t>
            </a:r>
            <a:r>
              <a:rPr lang="en-US" dirty="0" err="1" smtClean="0">
                <a:latin typeface="Blue Highway D Type" pitchFamily="2" charset="0"/>
              </a:rPr>
              <a:t>Colour</a:t>
            </a:r>
            <a:endParaRPr lang="en-US" dirty="0">
              <a:latin typeface="Blue Highway D Typ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43" y="1553036"/>
            <a:ext cx="7388575" cy="4071926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396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Blue Highway D Type" pitchFamily="2" charset="0"/>
              </a:rPr>
              <a:t>Colour in Costume</a:t>
            </a:r>
            <a:endParaRPr lang="en-AU" dirty="0">
              <a:latin typeface="Blue Highway D 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i="1" dirty="0" smtClean="0"/>
              <a:t>“The houses and scenery are not the only flashes of colour during the film, the brightly coloured, lost-’70s wardrobe from costume designer Colleen Atwood boasts bright and stunning fluorescent colours teamed with oddball/retro styles. These colours are all mastered so well and the skin tones are still natural, realistic and lifelike.”</a:t>
            </a:r>
            <a:endParaRPr lang="en-A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Symbolism in Costume &amp; </a:t>
            </a:r>
            <a:r>
              <a:rPr lang="en-US" dirty="0" err="1" smtClean="0">
                <a:latin typeface="Blue Highway D Type" pitchFamily="2" charset="0"/>
              </a:rPr>
              <a:t>Colour</a:t>
            </a:r>
            <a:endParaRPr lang="en-US" dirty="0">
              <a:latin typeface="Blue Highway D Typ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879"/>
          <a:stretch/>
        </p:blipFill>
        <p:spPr>
          <a:xfrm>
            <a:off x="791723" y="1715668"/>
            <a:ext cx="3584178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5147" r="8487"/>
          <a:stretch/>
        </p:blipFill>
        <p:spPr>
          <a:xfrm>
            <a:off x="4948275" y="1715668"/>
            <a:ext cx="3708002" cy="36576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1874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Visual Contrasts</a:t>
            </a:r>
            <a:endParaRPr lang="en-US" dirty="0">
              <a:latin typeface="Blue Highway D Typ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117887"/>
            <a:ext cx="63500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736" y="5262061"/>
            <a:ext cx="7521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being contrasted in this key image from the film? How is the contrast shown?</a:t>
            </a:r>
            <a:endParaRPr lang="en-US" sz="28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333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Hairstyles</a:t>
            </a:r>
            <a:endParaRPr lang="en-US" dirty="0">
              <a:latin typeface="Blue Highway D Typ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231" r="1231"/>
          <a:stretch>
            <a:fillRect/>
          </a:stretch>
        </p:blipFill>
        <p:spPr>
          <a:xfrm>
            <a:off x="4673600" y="1600200"/>
            <a:ext cx="40132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1450766"/>
            <a:ext cx="371584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the contrasting hairstyles of Joyce in this image.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Edward gives many of the women very unusual, mostly asymmetrical styles.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Is this symbolic of Edward, and/or his impact on the </a:t>
            </a:r>
            <a:r>
              <a:rPr lang="en-US" sz="2800" dirty="0" err="1" smtClean="0"/>
              <a:t>neighbourhood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731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658" y="3629008"/>
            <a:ext cx="4486342" cy="2960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27" y="482447"/>
            <a:ext cx="508000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896" y="779079"/>
            <a:ext cx="2281189" cy="2303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126" y="3629008"/>
            <a:ext cx="41959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Blue Highway D Type" pitchFamily="2" charset="0"/>
              </a:rPr>
              <a:t>Edward is praised for his creative and unique haircuts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What do you notice about them?</a:t>
            </a:r>
          </a:p>
          <a:p>
            <a:pPr algn="ctr"/>
            <a:r>
              <a:rPr lang="en-US" sz="2400" dirty="0" smtClean="0"/>
              <a:t>What might the haircutting scenes </a:t>
            </a:r>
            <a:r>
              <a:rPr lang="en-US" sz="2400" dirty="0" err="1" smtClean="0"/>
              <a:t>symbolise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7706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lue Highway D Type" pitchFamily="2" charset="0"/>
              </a:rPr>
              <a:t>What do Edward’s creations symbolize?</a:t>
            </a:r>
            <a:endParaRPr lang="en-US" dirty="0">
              <a:latin typeface="Blue Highway D Typ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81513"/>
            <a:ext cx="8293752" cy="445098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0983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Ice Sculptures</a:t>
            </a:r>
            <a:endParaRPr lang="en-US" dirty="0">
              <a:latin typeface="Blue Highway D Typ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53191"/>
            <a:ext cx="8229600" cy="4467497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85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26" y="955765"/>
            <a:ext cx="7874000" cy="49276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854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‘Snowflakes’</a:t>
            </a:r>
            <a:endParaRPr lang="en-US" dirty="0">
              <a:latin typeface="Blue Highway D Typ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8" y="1767492"/>
            <a:ext cx="7620000" cy="41148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083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What is Symbolism?</a:t>
            </a:r>
            <a:endParaRPr lang="en-US" dirty="0">
              <a:latin typeface="Blue Highway D 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Symbolism is the </a:t>
            </a:r>
            <a:r>
              <a:rPr lang="en-US" i="1" dirty="0" smtClean="0"/>
              <a:t>representation of a concept through symbols or underlying meanings of objects or qualities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 light bulb is used as a symbol for an idea.</a:t>
            </a:r>
          </a:p>
          <a:p>
            <a:pPr lvl="1"/>
            <a:r>
              <a:rPr lang="en-US" dirty="0" smtClean="0"/>
              <a:t>A crown is symbolic of royalty.</a:t>
            </a:r>
            <a:endParaRPr lang="en-US" dirty="0"/>
          </a:p>
        </p:txBody>
      </p:sp>
      <p:pic>
        <p:nvPicPr>
          <p:cNvPr id="38914" name="Picture 2" descr="http://mset.rst2.edu/portfolios/s/smith_b/toolsdev/webquest/graphics/lightbul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2528" y="4669332"/>
            <a:ext cx="1734272" cy="1927662"/>
          </a:xfrm>
          <a:prstGeom prst="rect">
            <a:avLst/>
          </a:prstGeom>
          <a:noFill/>
        </p:spPr>
      </p:pic>
      <p:pic>
        <p:nvPicPr>
          <p:cNvPr id="38916" name="Picture 4" descr="http://upload.wikimedia.org/wikipedia/commons/archive/3/39/20090610033623!Imperial_Crown_of_Napoleon_Bonapar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5683" y="4890049"/>
            <a:ext cx="1430611" cy="1461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718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877" y="2183165"/>
            <a:ext cx="5553409" cy="4165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355" y="428883"/>
            <a:ext cx="837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lue Highway D Type" pitchFamily="2" charset="0"/>
              </a:rPr>
              <a:t>Kim dances in the falling ‘snow’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(it never snowed until Edward came along)</a:t>
            </a:r>
          </a:p>
          <a:p>
            <a:pPr algn="ctr"/>
            <a:r>
              <a:rPr lang="en-US" sz="2400" dirty="0" smtClean="0"/>
              <a:t>Notice the sculpture is of an angel, and Kim is in a white dress. What parallels can be drawn between the two?</a:t>
            </a:r>
            <a:endParaRPr lang="en-US" sz="24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545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Blue Highway D Type" pitchFamily="2" charset="0"/>
              </a:rPr>
              <a:t>Symbolism of colour</a:t>
            </a:r>
            <a:endParaRPr lang="en-AU" dirty="0">
              <a:latin typeface="Blue Highway D 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946"/>
            <a:ext cx="8229600" cy="49122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AU" i="1" dirty="0" smtClean="0"/>
              <a:t>“</a:t>
            </a:r>
            <a:r>
              <a:rPr lang="en-AU" sz="3900" b="1" i="1" dirty="0" smtClean="0">
                <a:solidFill>
                  <a:srgbClr val="00B0F0"/>
                </a:solidFill>
              </a:rPr>
              <a:t>Colours</a:t>
            </a:r>
            <a:r>
              <a:rPr lang="en-AU" sz="3900" i="1" dirty="0" smtClean="0"/>
              <a:t> </a:t>
            </a:r>
            <a:r>
              <a:rPr lang="en-AU" i="1" dirty="0" smtClean="0"/>
              <a:t>are used to a large extent to extend the character of the characters, especially with Kim. During the ‘ice dance’ sequence she can be seen in a </a:t>
            </a:r>
            <a:r>
              <a:rPr lang="en-AU" b="1" i="1" dirty="0" smtClean="0"/>
              <a:t>white dress, symbolising innocence and purity, as this is just after the loss of a mean-spirited person in her life. </a:t>
            </a:r>
            <a:r>
              <a:rPr lang="en-AU" i="1" dirty="0" smtClean="0">
                <a:solidFill>
                  <a:srgbClr val="FFFF00"/>
                </a:solidFill>
              </a:rPr>
              <a:t>Her room is filled with rich yellow and golden tones adding a happy and carefree feel to her character. </a:t>
            </a:r>
            <a:r>
              <a:rPr lang="en-AU" i="1" dirty="0" smtClean="0"/>
              <a:t>With Edward, his black leather outfit contrasts sharply to his stark white face. These subtle yet meaningful symbols occur throughout the film and add so much to the story.”</a:t>
            </a:r>
            <a:endParaRPr lang="en-A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0121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Blue Highway D Type" pitchFamily="2" charset="0"/>
              </a:rPr>
              <a:t>Notice how colours make a character an ‘alien’ in a different ‘world’</a:t>
            </a:r>
            <a:endParaRPr lang="en-AU" dirty="0">
              <a:latin typeface="Blue Highway D Type" pitchFamily="2" charset="0"/>
            </a:endParaRPr>
          </a:p>
        </p:txBody>
      </p:sp>
      <p:pic>
        <p:nvPicPr>
          <p:cNvPr id="57346" name="Picture 2" descr="http://4.bp.blogspot.com/_-wP7XI_UrZU/SxfikfUVqZI/AAAAAAAAAYA/2ULMdiuMG_I/s400/Edward_Scissorhands_large_still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075848"/>
            <a:ext cx="8229601" cy="442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latin typeface="Blue Highway D Type" pitchFamily="2" charset="0"/>
              </a:rPr>
              <a:t>Peg as an ‘alien’ in Edward’s world</a:t>
            </a:r>
            <a:endParaRPr lang="en-AU" dirty="0">
              <a:latin typeface="Blue Highway D Type" pitchFamily="2" charset="0"/>
            </a:endParaRPr>
          </a:p>
        </p:txBody>
      </p:sp>
      <p:pic>
        <p:nvPicPr>
          <p:cNvPr id="58374" name="Picture 6" descr="http://3.bp.blogspot.com/_CAXRcebhcYs/SvW-THcrTjI/AAAAAAAAEUI/n_GBlUY2JPI/s400/EdwardMitDenScherenhaenden_scen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847" y="1417638"/>
            <a:ext cx="6740306" cy="4465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What’s a Motif?</a:t>
            </a:r>
            <a:endParaRPr lang="en-US" dirty="0">
              <a:latin typeface="Blue Highway D 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motif is a recurring image, theme or idea in text that often has symbolic meaning, though it doesn’t have to.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In ‘Edward </a:t>
            </a:r>
            <a:r>
              <a:rPr lang="en-US" dirty="0" err="1" smtClean="0"/>
              <a:t>Scissorhands</a:t>
            </a:r>
            <a:r>
              <a:rPr lang="en-US" dirty="0" smtClean="0"/>
              <a:t>’, falling snow is a motif, because it is a memorable image that is repeated throughout the film. It may represent something slightly different each time it appears. </a:t>
            </a:r>
          </a:p>
          <a:p>
            <a:pPr lvl="1"/>
            <a:r>
              <a:rPr lang="en-US" dirty="0" smtClean="0"/>
              <a:t>Hands are also a motif in the film.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25" y="5127563"/>
            <a:ext cx="1990251" cy="1492688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646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Looking for meaning</a:t>
            </a:r>
            <a:endParaRPr lang="en-US" dirty="0">
              <a:latin typeface="Blue Highway D 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195" y="1417639"/>
            <a:ext cx="3507605" cy="2442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Hands are what Edward lacks.</a:t>
            </a:r>
            <a:br>
              <a:rPr lang="en-US" dirty="0" smtClean="0"/>
            </a:br>
            <a:r>
              <a:rPr lang="en-US" dirty="0" smtClean="0"/>
              <a:t>What do they signify?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4508637" cy="296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195" y="3859945"/>
            <a:ext cx="3275988" cy="2456991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0967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What do the scissors represent?</a:t>
            </a:r>
            <a:endParaRPr lang="en-US" dirty="0">
              <a:latin typeface="Blue Highway D Typ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754647"/>
            <a:ext cx="8128000" cy="44704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6606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In a ‘Cookie Cutter’ World</a:t>
            </a:r>
            <a:endParaRPr lang="en-US" dirty="0">
              <a:latin typeface="Blue Highway D 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38452"/>
            <a:ext cx="8229600" cy="17483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Referring to something as ‘cookie cutter’ (</a:t>
            </a:r>
            <a:r>
              <a:rPr lang="en-US" dirty="0" err="1" smtClean="0"/>
              <a:t>ie</a:t>
            </a:r>
            <a:r>
              <a:rPr lang="en-US" dirty="0" smtClean="0"/>
              <a:t>; a “cookie cutter suburb”) means it’s all the same, cut from the same shape; </a:t>
            </a:r>
            <a:r>
              <a:rPr lang="en-AU" dirty="0" smtClean="0"/>
              <a:t>characterising a </a:t>
            </a:r>
            <a:r>
              <a:rPr lang="en-AU" b="1" i="1" dirty="0" smtClean="0"/>
              <a:t>lack of originality.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67" y="1417638"/>
            <a:ext cx="3338024" cy="2503518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9081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7994"/>
            <a:ext cx="8229600" cy="17813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Given the meaning of ‘cookie cutter’, what is the significance of the cookies being made in the opening credits?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32" y="2309370"/>
            <a:ext cx="7313138" cy="3976519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364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483" y="2995448"/>
            <a:ext cx="8623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i="1" dirty="0" smtClean="0"/>
              <a:t>“Burton’s spectrum of pastels, rainbows and contrasts is superbly rendered boasting bright, rich and vibrant colours. Throughout the film in the ‘</a:t>
            </a:r>
            <a:r>
              <a:rPr lang="en-AU" sz="2400" i="1" dirty="0" err="1" smtClean="0"/>
              <a:t>burbs</a:t>
            </a:r>
            <a:r>
              <a:rPr lang="en-AU" sz="2400" i="1" dirty="0" smtClean="0"/>
              <a:t> the sky is a brilliant blue, with a rich, healthy green grass. The houses appear manufactured and alienating, all coloured with a different bright pastel colour. The houses are all the same, and the occupants of each house have a matching colour car, all of the same make. Their manicured street screams of “housing estate” and builds a picture of the so-called perfect American neighbourhood.”</a:t>
            </a:r>
            <a:endParaRPr lang="en-AU" sz="2400" i="1" dirty="0"/>
          </a:p>
        </p:txBody>
      </p:sp>
      <p:pic>
        <p:nvPicPr>
          <p:cNvPr id="1028" name="Picture 4" descr="http://4.bp.blogspot.com/_nGkQTsGxCEI/TQ-oNzl6bII/AAAAAAAAAFA/0rj69W-S2Bc/s1600/edw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262" y="353080"/>
            <a:ext cx="5817476" cy="2445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1614" cy="1143000"/>
          </a:xfrm>
        </p:spPr>
        <p:txBody>
          <a:bodyPr/>
          <a:lstStyle/>
          <a:p>
            <a:r>
              <a:rPr lang="en-US" dirty="0" smtClean="0">
                <a:latin typeface="Blue Highway D Type" pitchFamily="2" charset="0"/>
              </a:rPr>
              <a:t>Symbolism in Costume</a:t>
            </a:r>
            <a:endParaRPr lang="en-US" dirty="0">
              <a:latin typeface="Blue Highway D Type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6" y="1228446"/>
            <a:ext cx="23749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692" y="1732958"/>
            <a:ext cx="2057400" cy="450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92" y="3673396"/>
            <a:ext cx="3205977" cy="3184604"/>
          </a:xfrm>
          <a:prstGeom prst="rect">
            <a:avLst/>
          </a:prstGeom>
        </p:spPr>
      </p:pic>
      <p:pic>
        <p:nvPicPr>
          <p:cNvPr id="27650" name="Picture 2" descr="http://bp1.blogger.com/_zhcl3gTqW7k/RygOh2_YXXI/AAAAAAAABXg/oRz_QS3jNqY/s320/edward+scissorhan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8660" y="388905"/>
            <a:ext cx="222885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575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310</TotalTime>
  <Words>1288</Words>
  <Application>Microsoft Macintosh PowerPoint</Application>
  <PresentationFormat>On-screen Show (4:3)</PresentationFormat>
  <Paragraphs>105</Paragraphs>
  <Slides>23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</vt:lpstr>
      <vt:lpstr>Looking for Meaning: Symbols &amp; Motifs</vt:lpstr>
      <vt:lpstr>What is Symbolism?</vt:lpstr>
      <vt:lpstr>What’s a Motif?</vt:lpstr>
      <vt:lpstr>Looking for meaning</vt:lpstr>
      <vt:lpstr>What do the scissors represent?</vt:lpstr>
      <vt:lpstr>In a ‘Cookie Cutter’ World</vt:lpstr>
      <vt:lpstr>Slide 7</vt:lpstr>
      <vt:lpstr>Slide 8</vt:lpstr>
      <vt:lpstr>Symbolism in Costume</vt:lpstr>
      <vt:lpstr>Symbolism in Costume &amp; Colour</vt:lpstr>
      <vt:lpstr>Colour in Costume</vt:lpstr>
      <vt:lpstr>Symbolism in Costume &amp; Colour</vt:lpstr>
      <vt:lpstr>Visual Contrasts</vt:lpstr>
      <vt:lpstr>Hairstyles</vt:lpstr>
      <vt:lpstr>Slide 15</vt:lpstr>
      <vt:lpstr>What do Edward’s creations symbolize?</vt:lpstr>
      <vt:lpstr>Ice Sculptures</vt:lpstr>
      <vt:lpstr>Slide 18</vt:lpstr>
      <vt:lpstr>‘Snowflakes’</vt:lpstr>
      <vt:lpstr>Slide 20</vt:lpstr>
      <vt:lpstr>Symbolism of colour</vt:lpstr>
      <vt:lpstr>Notice how colours make a character an ‘alien’ in a different ‘world’</vt:lpstr>
      <vt:lpstr>Peg as an ‘alien’ in Edward’s world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Symbols &amp; Motifs in Edward Scissorhands</dc:title>
  <dc:creator>Stephanie Rogers</dc:creator>
  <cp:lastModifiedBy>Angie Engelbert</cp:lastModifiedBy>
  <cp:revision>43</cp:revision>
  <dcterms:created xsi:type="dcterms:W3CDTF">2017-10-22T17:24:46Z</dcterms:created>
  <dcterms:modified xsi:type="dcterms:W3CDTF">2017-10-22T17:24:58Z</dcterms:modified>
</cp:coreProperties>
</file>