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8"/>
  </p:notesMasterIdLst>
  <p:handoutMasterIdLst>
    <p:handoutMasterId r:id="rId19"/>
  </p:handoutMasterIdLst>
  <p:sldIdLst>
    <p:sldId id="256" r:id="rId2"/>
    <p:sldId id="258" r:id="rId3"/>
    <p:sldId id="271" r:id="rId4"/>
    <p:sldId id="257" r:id="rId5"/>
    <p:sldId id="259" r:id="rId6"/>
    <p:sldId id="260" r:id="rId7"/>
    <p:sldId id="262" r:id="rId8"/>
    <p:sldId id="261" r:id="rId9"/>
    <p:sldId id="264" r:id="rId10"/>
    <p:sldId id="263"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3AA556-22B4-8A49-9B30-C8D1C772934B}" type="datetimeFigureOut">
              <a:rPr lang="en-US" smtClean="0"/>
              <a:t>11/17/16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12415E-22C3-D449-81ED-BB2B5AEEF76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2A5E53-8953-014E-A29E-10B0390C43C5}" type="datetimeFigureOut">
              <a:rPr lang="en-US" smtClean="0"/>
              <a:pPr/>
              <a:t>11/17/16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A0E04B-A280-B246-B56B-EBE91700896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title page of a slave narrative bears significant clues as to the authorship of the narrative itself. Subtitles often convey the role that the subject named in the narrative’s title actually played in the production of the narrative. The narratives of </a:t>
            </a:r>
            <a:r>
              <a:rPr lang="en-US" sz="1200" kern="1200" dirty="0" err="1" smtClean="0">
                <a:solidFill>
                  <a:schemeClr val="tx1"/>
                </a:solidFill>
                <a:latin typeface="+mn-lt"/>
                <a:ea typeface="+mn-ea"/>
                <a:cs typeface="+mn-cs"/>
              </a:rPr>
              <a:t>Equiano</a:t>
            </a:r>
            <a:r>
              <a:rPr lang="en-US" sz="1200" kern="1200" dirty="0" smtClean="0">
                <a:solidFill>
                  <a:schemeClr val="tx1"/>
                </a:solidFill>
                <a:latin typeface="+mn-lt"/>
                <a:ea typeface="+mn-ea"/>
                <a:cs typeface="+mn-cs"/>
              </a:rPr>
              <a:t>, Grimes, Douglass, Wells Brown, and Bibb, for instance, all bear the subtitle </a:t>
            </a:r>
            <a:r>
              <a:rPr lang="en-US" sz="1200" i="1" kern="1200" dirty="0" smtClean="0">
                <a:solidFill>
                  <a:schemeClr val="tx1"/>
                </a:solidFill>
                <a:latin typeface="+mn-lt"/>
                <a:ea typeface="+mn-ea"/>
                <a:cs typeface="+mn-cs"/>
              </a:rPr>
              <a:t>Written by Himself. Though the title page of Incidents in the Life of a Slave Girl does not name the “Slave Girl” whose life story follows, the subtitle of the book states that it was Written by Herself. Narratives that identify the subject and author of the text as one and the same represent, in the eyes of many scholars, the most authoritative texts in the tradition. Ask students why it would be important for white readers of the mid-nineteenth century to see the Written by Himself or Herself subtitle in these narratives? Why is authorship of one’s own story so important? Students should understand that identifying a slave narrator as literate and capable of independent literary expression was a powerful way to combat a key proslavery myth, which held that slaves were unself-conscious and incapable of mastering the arts of literacy. Students should remember that in mid-nineteenth-century America, where many whites had had little or no schooling, literacy was a marker of social prestige and economic power.</a:t>
            </a:r>
            <a:endParaRPr lang="en-US" dirty="0"/>
          </a:p>
        </p:txBody>
      </p:sp>
      <p:sp>
        <p:nvSpPr>
          <p:cNvPr id="4" name="Slide Number Placeholder 3"/>
          <p:cNvSpPr>
            <a:spLocks noGrp="1"/>
          </p:cNvSpPr>
          <p:nvPr>
            <p:ph type="sldNum" sz="quarter" idx="10"/>
          </p:nvPr>
        </p:nvSpPr>
        <p:spPr/>
        <p:txBody>
          <a:bodyPr/>
          <a:lstStyle/>
          <a:p>
            <a:fld id="{36A0E04B-A280-B246-B56B-EBE91700896D}"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A0E04B-A280-B246-B56B-EBE91700896D}"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366278-F9D7-794F-932B-222C205E91D4}" type="datetimeFigureOut">
              <a:rPr lang="en-US" smtClean="0"/>
              <a:pPr/>
              <a:t>11/17/16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10AD7-E43F-D04C-A2D2-250EEB2BCA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366278-F9D7-794F-932B-222C205E91D4}" type="datetimeFigureOut">
              <a:rPr lang="en-US" smtClean="0"/>
              <a:pPr/>
              <a:t>11/17/16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10AD7-E43F-D04C-A2D2-250EEB2BCA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366278-F9D7-794F-932B-222C205E91D4}" type="datetimeFigureOut">
              <a:rPr lang="en-US" smtClean="0"/>
              <a:pPr/>
              <a:t>11/17/16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10AD7-E43F-D04C-A2D2-250EEB2BCA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366278-F9D7-794F-932B-222C205E91D4}" type="datetimeFigureOut">
              <a:rPr lang="en-US" smtClean="0"/>
              <a:pPr/>
              <a:t>11/17/16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10AD7-E43F-D04C-A2D2-250EEB2BCA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366278-F9D7-794F-932B-222C205E91D4}" type="datetimeFigureOut">
              <a:rPr lang="en-US" smtClean="0"/>
              <a:pPr/>
              <a:t>11/17/16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10AD7-E43F-D04C-A2D2-250EEB2BCA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366278-F9D7-794F-932B-222C205E91D4}" type="datetimeFigureOut">
              <a:rPr lang="en-US" smtClean="0"/>
              <a:pPr/>
              <a:t>11/17/16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10AD7-E43F-D04C-A2D2-250EEB2BCA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366278-F9D7-794F-932B-222C205E91D4}" type="datetimeFigureOut">
              <a:rPr lang="en-US" smtClean="0"/>
              <a:pPr/>
              <a:t>11/17/16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910AD7-E43F-D04C-A2D2-250EEB2BCA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366278-F9D7-794F-932B-222C205E91D4}" type="datetimeFigureOut">
              <a:rPr lang="en-US" smtClean="0"/>
              <a:pPr/>
              <a:t>11/17/16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910AD7-E43F-D04C-A2D2-250EEB2BCA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66278-F9D7-794F-932B-222C205E91D4}" type="datetimeFigureOut">
              <a:rPr lang="en-US" smtClean="0"/>
              <a:pPr/>
              <a:t>11/17/16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910AD7-E43F-D04C-A2D2-250EEB2BCA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366278-F9D7-794F-932B-222C205E91D4}" type="datetimeFigureOut">
              <a:rPr lang="en-US" smtClean="0"/>
              <a:pPr/>
              <a:t>11/17/16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10AD7-E43F-D04C-A2D2-250EEB2BCA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366278-F9D7-794F-932B-222C205E91D4}" type="datetimeFigureOut">
              <a:rPr lang="en-US" smtClean="0"/>
              <a:pPr/>
              <a:t>11/17/16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10AD7-E43F-D04C-A2D2-250EEB2BCA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66278-F9D7-794F-932B-222C205E91D4}" type="datetimeFigureOut">
              <a:rPr lang="en-US" smtClean="0"/>
              <a:pPr/>
              <a:t>11/17/16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910AD7-E43F-D04C-A2D2-250EEB2BCA3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video" Target="file://localhost/Users/angieengelbert1/Desktop/School%20Week's%20Work/'You%20my%20opposer%20when%20I%20want%20freedom.'.mp4" TargetMode="External"/><Relationship Id="rId2" Type="http://schemas.openxmlformats.org/officeDocument/2006/relationships/slideLayout" Target="../slideLayouts/slideLayout7.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Slave Narratives Day 3</a:t>
            </a:r>
            <a:endParaRPr lang="en-US" dirty="0"/>
          </a:p>
        </p:txBody>
      </p:sp>
      <p:sp>
        <p:nvSpPr>
          <p:cNvPr id="3" name="Subtitle 2"/>
          <p:cNvSpPr>
            <a:spLocks noGrp="1"/>
          </p:cNvSpPr>
          <p:nvPr>
            <p:ph type="subTitle" idx="1"/>
          </p:nvPr>
        </p:nvSpPr>
        <p:spPr/>
        <p:txBody>
          <a:bodyPr/>
          <a:lstStyle/>
          <a:p>
            <a:r>
              <a:rPr lang="en-US" dirty="0" smtClean="0"/>
              <a:t>Engelbert 2016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88260"/>
          </a:xfrm>
        </p:spPr>
        <p:txBody>
          <a:bodyPr>
            <a:noAutofit/>
          </a:bodyPr>
          <a:lstStyle/>
          <a:p>
            <a:pPr algn="l"/>
            <a:r>
              <a:rPr lang="en-US" sz="2400" dirty="0" smtClean="0">
                <a:solidFill>
                  <a:srgbClr val="FFFF00"/>
                </a:solidFill>
              </a:rPr>
              <a:t>-Secondary sources provide interpretation, explanation, analysis, description or restatement of a primary source.</a:t>
            </a:r>
            <a:br>
              <a:rPr lang="en-US" sz="2400" dirty="0" smtClean="0">
                <a:solidFill>
                  <a:srgbClr val="FFFF00"/>
                </a:solidFill>
              </a:rPr>
            </a:br>
            <a:r>
              <a:rPr lang="en-US" sz="2400" dirty="0" smtClean="0">
                <a:solidFill>
                  <a:srgbClr val="FFFF00"/>
                </a:solidFill>
              </a:rPr>
              <a:t/>
            </a:r>
            <a:br>
              <a:rPr lang="en-US" sz="2400" dirty="0" smtClean="0">
                <a:solidFill>
                  <a:srgbClr val="FFFF00"/>
                </a:solidFill>
              </a:rPr>
            </a:br>
            <a:r>
              <a:rPr lang="en-US" sz="2400" dirty="0" smtClean="0">
                <a:solidFill>
                  <a:srgbClr val="FFFF00"/>
                </a:solidFill>
              </a:rPr>
              <a:t>-Also, some secondary sources offer an argument or point of view in an effort to persuade. These sources are one or more steps removed from the event. </a:t>
            </a:r>
            <a:br>
              <a:rPr lang="en-US" sz="2400" dirty="0" smtClean="0">
                <a:solidFill>
                  <a:srgbClr val="FFFF00"/>
                </a:solidFill>
              </a:rPr>
            </a:br>
            <a:r>
              <a:rPr lang="en-US" sz="2400" dirty="0" smtClean="0">
                <a:solidFill>
                  <a:srgbClr val="FFFF00"/>
                </a:solidFill>
              </a:rPr>
              <a:t/>
            </a:r>
            <a:br>
              <a:rPr lang="en-US" sz="2400" dirty="0" smtClean="0">
                <a:solidFill>
                  <a:srgbClr val="FFFF00"/>
                </a:solidFill>
              </a:rPr>
            </a:br>
            <a:r>
              <a:rPr lang="en-US" sz="2400" dirty="0" smtClean="0">
                <a:solidFill>
                  <a:srgbClr val="FFFF00"/>
                </a:solidFill>
              </a:rPr>
              <a:t>-Secondary sources may have pictures, quotes or graphics of primary sources in them. </a:t>
            </a:r>
            <a:r>
              <a:rPr lang="en-US" sz="2400" dirty="0" smtClean="0"/>
              <a:t/>
            </a:r>
            <a:br>
              <a:rPr lang="en-US" sz="2400" dirty="0" smtClean="0"/>
            </a:br>
            <a:r>
              <a:rPr lang="en-US" sz="2400" dirty="0" smtClean="0">
                <a:solidFill>
                  <a:srgbClr val="FF0000"/>
                </a:solidFill>
              </a:rPr>
              <a:t/>
            </a:r>
            <a:br>
              <a:rPr lang="en-US" sz="2400" dirty="0" smtClean="0">
                <a:solidFill>
                  <a:srgbClr val="FF0000"/>
                </a:solidFill>
              </a:rPr>
            </a:br>
            <a:r>
              <a:rPr lang="en-US" sz="2400" dirty="0" smtClean="0">
                <a:solidFill>
                  <a:srgbClr val="FF0000"/>
                </a:solidFill>
              </a:rPr>
              <a:t>-Some types of secondary sources include: </a:t>
            </a:r>
            <a:r>
              <a:rPr lang="en-US" sz="2400" dirty="0" smtClean="0"/>
              <a:t/>
            </a:r>
            <a:br>
              <a:rPr lang="en-US" sz="2400" dirty="0" smtClean="0"/>
            </a:br>
            <a:r>
              <a:rPr lang="en-US" sz="2400" dirty="0" smtClean="0"/>
              <a:t>Publications: textbooks, magazine articles, histories, criticisms, commentaries, encyclopedias. </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Slave Narrative?</a:t>
            </a:r>
            <a:endParaRPr lang="en-US" dirty="0"/>
          </a:p>
        </p:txBody>
      </p:sp>
      <p:sp>
        <p:nvSpPr>
          <p:cNvPr id="3" name="TextBox 2"/>
          <p:cNvSpPr txBox="1"/>
          <p:nvPr/>
        </p:nvSpPr>
        <p:spPr>
          <a:xfrm>
            <a:off x="457200" y="1417638"/>
            <a:ext cx="8486275" cy="3139321"/>
          </a:xfrm>
          <a:prstGeom prst="rect">
            <a:avLst/>
          </a:prstGeom>
          <a:noFill/>
        </p:spPr>
        <p:txBody>
          <a:bodyPr wrap="square" rtlCol="0">
            <a:spAutoFit/>
          </a:bodyPr>
          <a:lstStyle/>
          <a:p>
            <a:r>
              <a:rPr lang="en-US" dirty="0" smtClean="0"/>
              <a:t>	A  </a:t>
            </a:r>
            <a:r>
              <a:rPr lang="en-US" dirty="0" smtClean="0">
                <a:solidFill>
                  <a:srgbClr val="FF0000"/>
                </a:solidFill>
              </a:rPr>
              <a:t>slave narrative </a:t>
            </a:r>
            <a:r>
              <a:rPr lang="en-US" dirty="0" smtClean="0"/>
              <a:t>is an account of the </a:t>
            </a:r>
            <a:r>
              <a:rPr lang="en-US" dirty="0" smtClean="0">
                <a:solidFill>
                  <a:srgbClr val="FFFF00"/>
                </a:solidFill>
              </a:rPr>
              <a:t>life</a:t>
            </a:r>
            <a:r>
              <a:rPr lang="en-US" dirty="0" smtClean="0"/>
              <a:t> of a fugitive or former slave, either </a:t>
            </a:r>
            <a:r>
              <a:rPr lang="en-US" dirty="0" smtClean="0">
                <a:solidFill>
                  <a:srgbClr val="FFFF00"/>
                </a:solidFill>
              </a:rPr>
              <a:t>written</a:t>
            </a:r>
            <a:r>
              <a:rPr lang="en-US" dirty="0" smtClean="0"/>
              <a:t> or </a:t>
            </a:r>
            <a:r>
              <a:rPr lang="en-US" dirty="0" smtClean="0">
                <a:solidFill>
                  <a:srgbClr val="FFFF00"/>
                </a:solidFill>
              </a:rPr>
              <a:t>orally</a:t>
            </a:r>
            <a:r>
              <a:rPr lang="en-US" dirty="0" smtClean="0"/>
              <a:t> related by the slave himself or herself. Slave narratives comprise one of the most influential traditions in American literature, shaping the form and themes of some of the most celebrated and controversial writing, in both </a:t>
            </a:r>
            <a:r>
              <a:rPr lang="en-US" dirty="0" smtClean="0">
                <a:solidFill>
                  <a:srgbClr val="FFFF00"/>
                </a:solidFill>
              </a:rPr>
              <a:t>autobiography</a:t>
            </a:r>
            <a:r>
              <a:rPr lang="en-US" dirty="0" smtClean="0"/>
              <a:t> and fiction, in the history of the United States. From 1760 to the end of the </a:t>
            </a:r>
            <a:r>
              <a:rPr lang="en-US" dirty="0" smtClean="0">
                <a:solidFill>
                  <a:srgbClr val="FFFF00"/>
                </a:solidFill>
              </a:rPr>
              <a:t>Civil War </a:t>
            </a:r>
            <a:r>
              <a:rPr lang="en-US" dirty="0" smtClean="0"/>
              <a:t>in the United States, approximately one hundred autobiographies of fugitive or former slaves appeared. After slavery was </a:t>
            </a:r>
            <a:r>
              <a:rPr lang="en-US" dirty="0" smtClean="0">
                <a:solidFill>
                  <a:srgbClr val="FFFF00"/>
                </a:solidFill>
              </a:rPr>
              <a:t>abolished</a:t>
            </a:r>
            <a:r>
              <a:rPr lang="en-US" dirty="0" smtClean="0"/>
              <a:t> in North America in 1865, at least fifty former slaves wrote or dictated book-length accounts of their lives. During </a:t>
            </a:r>
            <a:r>
              <a:rPr lang="en-US" dirty="0" smtClean="0">
                <a:solidFill>
                  <a:srgbClr val="FFFF00"/>
                </a:solidFill>
              </a:rPr>
              <a:t>the Depression </a:t>
            </a:r>
            <a:r>
              <a:rPr lang="en-US" dirty="0" smtClean="0"/>
              <a:t>of the 1930s, </a:t>
            </a:r>
            <a:r>
              <a:rPr lang="en-US" dirty="0" smtClean="0">
                <a:solidFill>
                  <a:srgbClr val="FFFF00"/>
                </a:solidFill>
              </a:rPr>
              <a:t>the Federal Writers Project</a:t>
            </a:r>
            <a:r>
              <a:rPr lang="en-US" dirty="0" smtClean="0"/>
              <a:t> gathered oral personal histories from 2,500 former slaves, whose testimony eventually filled eighteen volumes.</a:t>
            </a:r>
            <a:endParaRPr lang="en-US" dirty="0"/>
          </a:p>
        </p:txBody>
      </p:sp>
      <p:pic>
        <p:nvPicPr>
          <p:cNvPr id="4" name="Picture 3"/>
          <p:cNvPicPr>
            <a:picLocks noChangeAspect="1"/>
          </p:cNvPicPr>
          <p:nvPr/>
        </p:nvPicPr>
        <p:blipFill>
          <a:blip r:embed="rId2"/>
          <a:stretch>
            <a:fillRect/>
          </a:stretch>
        </p:blipFill>
        <p:spPr>
          <a:xfrm>
            <a:off x="4978400" y="4556959"/>
            <a:ext cx="3708400" cy="21971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the title page of a slave narrative tell us?</a:t>
            </a:r>
            <a:endParaRPr lang="en-US" dirty="0"/>
          </a:p>
        </p:txBody>
      </p:sp>
      <p:pic>
        <p:nvPicPr>
          <p:cNvPr id="3" name="Picture 2"/>
          <p:cNvPicPr>
            <a:picLocks noChangeAspect="1"/>
          </p:cNvPicPr>
          <p:nvPr/>
        </p:nvPicPr>
        <p:blipFill>
          <a:blip r:embed="rId3"/>
          <a:stretch>
            <a:fillRect/>
          </a:stretch>
        </p:blipFill>
        <p:spPr>
          <a:xfrm>
            <a:off x="1012288" y="1773096"/>
            <a:ext cx="2692400" cy="4254500"/>
          </a:xfrm>
          <a:prstGeom prst="rect">
            <a:avLst/>
          </a:prstGeom>
        </p:spPr>
      </p:pic>
      <p:pic>
        <p:nvPicPr>
          <p:cNvPr id="4" name="Picture 3"/>
          <p:cNvPicPr>
            <a:picLocks noChangeAspect="1"/>
          </p:cNvPicPr>
          <p:nvPr/>
        </p:nvPicPr>
        <p:blipFill>
          <a:blip r:embed="rId4"/>
          <a:stretch>
            <a:fillRect/>
          </a:stretch>
        </p:blipFill>
        <p:spPr>
          <a:xfrm>
            <a:off x="5547841" y="1773096"/>
            <a:ext cx="2692400" cy="42545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Analysis Questions:</a:t>
            </a:r>
            <a:endParaRPr lang="en-US" dirty="0"/>
          </a:p>
        </p:txBody>
      </p:sp>
      <p:sp>
        <p:nvSpPr>
          <p:cNvPr id="3" name="TextBox 2"/>
          <p:cNvSpPr txBox="1"/>
          <p:nvPr/>
        </p:nvSpPr>
        <p:spPr>
          <a:xfrm>
            <a:off x="227263" y="1604211"/>
            <a:ext cx="8702842" cy="4647426"/>
          </a:xfrm>
          <a:prstGeom prst="rect">
            <a:avLst/>
          </a:prstGeom>
          <a:noFill/>
        </p:spPr>
        <p:txBody>
          <a:bodyPr wrap="square" rtlCol="0">
            <a:spAutoFit/>
          </a:bodyPr>
          <a:lstStyle/>
          <a:p>
            <a:r>
              <a:rPr lang="en-US" sz="2800" b="1" dirty="0" smtClean="0"/>
              <a:t>During the warm-up, I gave you and your desk partner an excerpt of a Slave Narrative from either  Harriet Jacobs </a:t>
            </a:r>
            <a:r>
              <a:rPr lang="en-US" sz="2800" b="1" smtClean="0"/>
              <a:t>or Frederick Douglass. </a:t>
            </a:r>
            <a:r>
              <a:rPr lang="en-US" sz="2800" b="1" dirty="0" smtClean="0"/>
              <a:t>Answer the questions on the back of your </a:t>
            </a:r>
            <a:r>
              <a:rPr lang="en-US" sz="2800" b="1" dirty="0" err="1" smtClean="0"/>
              <a:t>notetaking</a:t>
            </a:r>
            <a:r>
              <a:rPr lang="en-US" sz="2800" b="1" dirty="0" smtClean="0"/>
              <a:t> guide based upon your Narrative selection. The questions are based on Bloom’s Taxonomy </a:t>
            </a:r>
          </a:p>
          <a:p>
            <a:r>
              <a:rPr lang="en-US" sz="2800" b="1" dirty="0" smtClean="0"/>
              <a:t>And go from easiest to hardest</a:t>
            </a:r>
            <a:r>
              <a:rPr lang="en-US" sz="3200" b="1" dirty="0" smtClean="0"/>
              <a:t>. </a:t>
            </a:r>
          </a:p>
          <a:p>
            <a:endParaRPr lang="en-US" sz="3200" b="1" dirty="0" smtClean="0"/>
          </a:p>
          <a:p>
            <a:r>
              <a:rPr lang="en-US" sz="3200" b="1" dirty="0" smtClean="0">
                <a:solidFill>
                  <a:srgbClr val="FF0000"/>
                </a:solidFill>
              </a:rPr>
              <a:t>You have 20 minutes to finish as many as you can. </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 SHARE OUT: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QUAD ACTIVITY</a:t>
            </a:r>
            <a:endParaRPr lang="en-US" dirty="0"/>
          </a:p>
        </p:txBody>
      </p:sp>
      <p:sp>
        <p:nvSpPr>
          <p:cNvPr id="3" name="TextBox 2"/>
          <p:cNvSpPr txBox="1"/>
          <p:nvPr/>
        </p:nvSpPr>
        <p:spPr>
          <a:xfrm>
            <a:off x="457200" y="2021442"/>
            <a:ext cx="8560744" cy="3970318"/>
          </a:xfrm>
          <a:prstGeom prst="rect">
            <a:avLst/>
          </a:prstGeom>
          <a:noFill/>
        </p:spPr>
        <p:txBody>
          <a:bodyPr wrap="square" rtlCol="0">
            <a:spAutoFit/>
          </a:bodyPr>
          <a:lstStyle/>
          <a:p>
            <a:r>
              <a:rPr lang="en-US" dirty="0" smtClean="0"/>
              <a:t>1.) Turn your desks in to a four-</a:t>
            </a:r>
            <a:r>
              <a:rPr lang="en-US" dirty="0" err="1" smtClean="0"/>
              <a:t>plex</a:t>
            </a:r>
            <a:r>
              <a:rPr lang="en-US" dirty="0" smtClean="0"/>
              <a:t>.</a:t>
            </a:r>
          </a:p>
          <a:p>
            <a:endParaRPr lang="en-US" dirty="0" smtClean="0"/>
          </a:p>
          <a:p>
            <a:r>
              <a:rPr lang="en-US" dirty="0" smtClean="0"/>
              <a:t>2.) Empty the contents of your envelope. Each person should receive</a:t>
            </a:r>
          </a:p>
          <a:p>
            <a:r>
              <a:rPr lang="en-US" dirty="0" smtClean="0"/>
              <a:t>one slave narrative (different colored paper that is 8.5X11.5) and one</a:t>
            </a:r>
          </a:p>
          <a:p>
            <a:r>
              <a:rPr lang="en-US" dirty="0" smtClean="0"/>
              <a:t>Mini-narrative (smaller sheets).</a:t>
            </a:r>
          </a:p>
          <a:p>
            <a:endParaRPr lang="en-US" dirty="0" smtClean="0"/>
          </a:p>
          <a:p>
            <a:r>
              <a:rPr lang="en-US" dirty="0" smtClean="0"/>
              <a:t>3.) For the first three minutes, read and study the full size narrative.</a:t>
            </a:r>
          </a:p>
          <a:p>
            <a:r>
              <a:rPr lang="en-US" dirty="0" smtClean="0"/>
              <a:t>There’s a QR code on the outside of the envelope (or you can type</a:t>
            </a:r>
          </a:p>
          <a:p>
            <a:r>
              <a:rPr lang="en-US" dirty="0" smtClean="0"/>
              <a:t>In the YouTube address) for an AV recording of the piece. Make sure</a:t>
            </a:r>
          </a:p>
          <a:p>
            <a:r>
              <a:rPr lang="en-US" dirty="0" smtClean="0"/>
              <a:t>You set the video to the correct time. </a:t>
            </a:r>
          </a:p>
          <a:p>
            <a:endParaRPr lang="en-US" dirty="0" smtClean="0"/>
          </a:p>
          <a:p>
            <a:r>
              <a:rPr lang="en-US" dirty="0" smtClean="0"/>
              <a:t>4.) After the five minutes on the timer expire, fill out the jigsaw column </a:t>
            </a:r>
          </a:p>
          <a:p>
            <a:r>
              <a:rPr lang="en-US" dirty="0" smtClean="0"/>
              <a:t>For your narrative. Then in timed increments, share your story with </a:t>
            </a:r>
          </a:p>
          <a:p>
            <a:r>
              <a:rPr lang="en-US" dirty="0" smtClean="0"/>
              <a:t>Your team members, until all four narratives are discussed and recorded.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TextBox 2"/>
          <p:cNvSpPr txBox="1"/>
          <p:nvPr/>
        </p:nvSpPr>
        <p:spPr>
          <a:xfrm>
            <a:off x="1519992" y="1417639"/>
            <a:ext cx="6871480" cy="646331"/>
          </a:xfrm>
          <a:prstGeom prst="rect">
            <a:avLst/>
          </a:prstGeom>
          <a:noFill/>
        </p:spPr>
        <p:txBody>
          <a:bodyPr wrap="square" rtlCol="0">
            <a:spAutoFit/>
          </a:bodyPr>
          <a:lstStyle/>
          <a:p>
            <a:r>
              <a:rPr lang="en-US" dirty="0" smtClean="0"/>
              <a:t>USE THE SENTENCE FRAME BELOW IN RELATION TO YOUR</a:t>
            </a:r>
            <a:br>
              <a:rPr lang="en-US" dirty="0" smtClean="0"/>
            </a:br>
            <a:r>
              <a:rPr lang="en-US" dirty="0" smtClean="0"/>
              <a:t>SELECTED EMANICIPATION MINI-NARRATIVE. </a:t>
            </a:r>
            <a:endParaRPr lang="en-US" dirty="0"/>
          </a:p>
        </p:txBody>
      </p:sp>
      <p:pic>
        <p:nvPicPr>
          <p:cNvPr id="5" name="Picture 4" descr="Screen Shot 2016-11-15 at 6.51.36 PM.png"/>
          <p:cNvPicPr>
            <a:picLocks noChangeAspect="1"/>
          </p:cNvPicPr>
          <p:nvPr/>
        </p:nvPicPr>
        <p:blipFill>
          <a:blip r:embed="rId2"/>
          <a:stretch>
            <a:fillRect/>
          </a:stretch>
        </p:blipFill>
        <p:spPr>
          <a:xfrm>
            <a:off x="457201" y="2311399"/>
            <a:ext cx="8229600" cy="394282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Essential Questions:</a:t>
            </a:r>
            <a:endParaRPr lang="en-US" dirty="0"/>
          </a:p>
        </p:txBody>
      </p:sp>
      <p:sp>
        <p:nvSpPr>
          <p:cNvPr id="3" name="Content Placeholder 2"/>
          <p:cNvSpPr>
            <a:spLocks noGrp="1"/>
          </p:cNvSpPr>
          <p:nvPr>
            <p:ph idx="1"/>
          </p:nvPr>
        </p:nvSpPr>
        <p:spPr/>
        <p:txBody>
          <a:bodyPr/>
          <a:lstStyle/>
          <a:p>
            <a:r>
              <a:rPr lang="en-US" dirty="0" smtClean="0"/>
              <a:t>How do writers convey the essence of freedom?</a:t>
            </a:r>
          </a:p>
          <a:p>
            <a:r>
              <a:rPr lang="en-US" dirty="0" smtClean="0"/>
              <a:t>How has the concept of freedom evolved over time?</a:t>
            </a:r>
            <a:endParaRPr lang="en-US" dirty="0"/>
          </a:p>
        </p:txBody>
      </p:sp>
      <p:pic>
        <p:nvPicPr>
          <p:cNvPr id="4" name="Picture 3"/>
          <p:cNvPicPr>
            <a:picLocks noChangeAspect="1"/>
          </p:cNvPicPr>
          <p:nvPr/>
        </p:nvPicPr>
        <p:blipFill>
          <a:blip r:embed="rId2"/>
          <a:stretch>
            <a:fillRect/>
          </a:stretch>
        </p:blipFill>
        <p:spPr>
          <a:xfrm>
            <a:off x="457200" y="3728518"/>
            <a:ext cx="2857500" cy="2857500"/>
          </a:xfrm>
          <a:prstGeom prst="rect">
            <a:avLst/>
          </a:prstGeom>
        </p:spPr>
      </p:pic>
      <p:pic>
        <p:nvPicPr>
          <p:cNvPr id="5" name="Picture 4"/>
          <p:cNvPicPr>
            <a:picLocks noChangeAspect="1"/>
          </p:cNvPicPr>
          <p:nvPr/>
        </p:nvPicPr>
        <p:blipFill>
          <a:blip r:embed="rId3"/>
          <a:stretch>
            <a:fillRect/>
          </a:stretch>
        </p:blipFill>
        <p:spPr>
          <a:xfrm>
            <a:off x="5209407" y="3728518"/>
            <a:ext cx="2887290" cy="2857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0000"/>
                </a:solidFill>
              </a:rPr>
              <a:t>Given</a:t>
            </a:r>
            <a:r>
              <a:rPr lang="en-US" dirty="0" smtClean="0"/>
              <a:t> a collection of Slave Narratives, </a:t>
            </a:r>
          </a:p>
          <a:p>
            <a:r>
              <a:rPr lang="en-US" dirty="0" smtClean="0">
                <a:solidFill>
                  <a:srgbClr val="FF0000"/>
                </a:solidFill>
              </a:rPr>
              <a:t>We will </a:t>
            </a:r>
            <a:r>
              <a:rPr lang="en-US" dirty="0" smtClean="0"/>
              <a:t>analyze the themes and rhetorical devices of these autobiographical accounts</a:t>
            </a:r>
          </a:p>
          <a:p>
            <a:r>
              <a:rPr lang="en-US" dirty="0" smtClean="0">
                <a:solidFill>
                  <a:srgbClr val="FF0000"/>
                </a:solidFill>
              </a:rPr>
              <a:t>By</a:t>
            </a:r>
            <a:r>
              <a:rPr lang="en-US" dirty="0" smtClean="0"/>
              <a:t> charting the texts and sharing our analyses with others. </a:t>
            </a:r>
          </a:p>
          <a:p>
            <a:r>
              <a:rPr lang="en-US" dirty="0" smtClean="0">
                <a:solidFill>
                  <a:srgbClr val="FF0000"/>
                </a:solidFill>
              </a:rPr>
              <a:t>HOW WILL I KNOW I KNOW IT?</a:t>
            </a:r>
          </a:p>
          <a:p>
            <a:pPr>
              <a:buNone/>
            </a:pPr>
            <a:r>
              <a:rPr lang="en-US" dirty="0" smtClean="0"/>
              <a:t>I can describe the power of literary devices to influence tone and demonstrate pathos in a primary source.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877888"/>
          </a:xfrm>
        </p:spPr>
        <p:txBody>
          <a:bodyPr/>
          <a:lstStyle/>
          <a:p>
            <a:r>
              <a:rPr lang="en-US" dirty="0" smtClean="0"/>
              <a:t>Warm-Up:</a:t>
            </a:r>
            <a:endParaRPr lang="en-US" dirty="0"/>
          </a:p>
        </p:txBody>
      </p:sp>
      <p:pic>
        <p:nvPicPr>
          <p:cNvPr id="4" name="'You my opposer when I want freedom.'.mp4">
            <a:hlinkClick r:id="" action="ppaction://media"/>
          </p:cNvPr>
          <p:cNvPicPr/>
          <p:nvPr>
            <a:videoFile r:link="rId1"/>
          </p:nvPr>
        </p:nvPicPr>
        <p:blipFill>
          <a:blip r:embed="rId3"/>
          <a:stretch>
            <a:fillRect/>
          </a:stretch>
        </p:blipFill>
        <p:spPr>
          <a:xfrm>
            <a:off x="1094919" y="837775"/>
            <a:ext cx="7371022" cy="552826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13330"/>
          </a:xfrm>
        </p:spPr>
        <p:txBody>
          <a:bodyPr>
            <a:normAutofit fontScale="90000"/>
          </a:bodyPr>
          <a:lstStyle/>
          <a:p>
            <a:pPr algn="l"/>
            <a:r>
              <a:rPr lang="en-US" dirty="0" smtClean="0"/>
              <a:t>How to Read a Slave Narrative</a:t>
            </a:r>
            <a:br>
              <a:rPr lang="en-US" dirty="0" smtClean="0"/>
            </a:br>
            <a:r>
              <a:rPr lang="en-US" dirty="0" smtClean="0"/>
              <a:t/>
            </a:r>
            <a:br>
              <a:rPr lang="en-US" dirty="0" smtClean="0"/>
            </a:br>
            <a:r>
              <a:rPr lang="en-US" dirty="0" smtClean="0">
                <a:solidFill>
                  <a:srgbClr val="FF0000"/>
                </a:solidFill>
              </a:rPr>
              <a:t>MEMORY RECALL:</a:t>
            </a:r>
            <a:r>
              <a:rPr lang="en-US" dirty="0" smtClean="0"/>
              <a:t/>
            </a:r>
            <a:br>
              <a:rPr lang="en-US" dirty="0" smtClean="0"/>
            </a:br>
            <a:r>
              <a:rPr lang="en-US" dirty="0" smtClean="0"/>
              <a:t/>
            </a:r>
            <a:br>
              <a:rPr lang="en-US" dirty="0" smtClean="0"/>
            </a:br>
            <a:r>
              <a:rPr lang="en-US" dirty="0" smtClean="0"/>
              <a:t>What’s the difference between a primary source and a secondary source?</a:t>
            </a:r>
            <a:br>
              <a:rPr lang="en-US" dirty="0" smtClean="0"/>
            </a:br>
            <a:r>
              <a:rPr lang="en-US" dirty="0" smtClean="0"/>
              <a:t/>
            </a:r>
            <a:br>
              <a:rPr lang="en-US" dirty="0" smtClean="0"/>
            </a:br>
            <a:r>
              <a:rPr lang="en-US" dirty="0" smtClean="0"/>
              <a:t>List 3 examples of primary sources.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621517"/>
          </a:xfrm>
        </p:spPr>
        <p:txBody>
          <a:bodyPr>
            <a:noAutofit/>
          </a:bodyPr>
          <a:lstStyle/>
          <a:p>
            <a:pPr algn="l"/>
            <a:r>
              <a:rPr lang="en-US" sz="1600" dirty="0" smtClean="0"/>
              <a:t/>
            </a:r>
            <a:br>
              <a:rPr lang="en-US" sz="1600" dirty="0" smtClean="0"/>
            </a:br>
            <a:r>
              <a:rPr lang="en-US" sz="2000" dirty="0" smtClean="0"/>
              <a:t/>
            </a:r>
            <a:br>
              <a:rPr lang="en-US" sz="2000" dirty="0" smtClean="0"/>
            </a:br>
            <a:r>
              <a:rPr lang="en-US" sz="2400" dirty="0" smtClean="0"/>
              <a:t/>
            </a:r>
            <a:br>
              <a:rPr lang="en-US" sz="2400" dirty="0" smtClean="0"/>
            </a:br>
            <a:r>
              <a:rPr lang="en-US" sz="2400" dirty="0" smtClean="0"/>
              <a:t> </a:t>
            </a:r>
            <a:r>
              <a:rPr lang="en-US" sz="2400" dirty="0">
                <a:solidFill>
                  <a:srgbClr val="FF0000"/>
                </a:solidFill>
              </a:rPr>
              <a:t>Primary sources</a:t>
            </a:r>
            <a:r>
              <a:rPr lang="en-US" sz="2400" dirty="0" smtClean="0">
                <a:solidFill>
                  <a:srgbClr val="FF0000"/>
                </a:solidFill>
              </a:rPr>
              <a:t> </a:t>
            </a:r>
            <a:r>
              <a:rPr lang="en-US" sz="2400" dirty="0" smtClean="0"/>
              <a:t>: </a:t>
            </a:r>
            <a:r>
              <a:rPr lang="en-US" sz="2400" dirty="0"/>
              <a:t>records that have survived from the past, such as letters, photographs, articles of clothing.</a:t>
            </a:r>
            <a:r>
              <a:rPr lang="en-US" sz="2400" dirty="0" smtClean="0"/>
              <a:t> </a:t>
            </a:r>
            <a:br>
              <a:rPr lang="en-US" sz="2400" dirty="0" smtClean="0"/>
            </a:br>
            <a:r>
              <a:rPr lang="en-US" sz="2400" dirty="0" smtClean="0"/>
              <a:t/>
            </a:r>
            <a:br>
              <a:rPr lang="en-US" sz="2400" dirty="0" smtClean="0"/>
            </a:br>
            <a:r>
              <a:rPr lang="en-US" sz="2400" dirty="0" smtClean="0">
                <a:solidFill>
                  <a:srgbClr val="FF0000"/>
                </a:solidFill>
              </a:rPr>
              <a:t>Secondary sources: </a:t>
            </a:r>
            <a:r>
              <a:rPr lang="en-US" sz="2400" dirty="0" smtClean="0"/>
              <a:t>accounts </a:t>
            </a:r>
            <a:r>
              <a:rPr lang="en-US" sz="2400" dirty="0"/>
              <a:t>of the past created by people writing about events sometime after they happened.</a:t>
            </a:r>
            <a:r>
              <a:rPr lang="en-US" sz="2400" dirty="0" smtClean="0"/>
              <a:t> </a:t>
            </a:r>
            <a:r>
              <a:rPr lang="en-US" sz="2400" i="1" dirty="0" smtClean="0"/>
              <a:t/>
            </a:r>
            <a:br>
              <a:rPr lang="en-US" sz="2400" i="1" dirty="0" smtClean="0"/>
            </a:br>
            <a:r>
              <a:rPr lang="en-US" sz="2400" i="1" dirty="0" smtClean="0">
                <a:solidFill>
                  <a:srgbClr val="FF0000"/>
                </a:solidFill>
              </a:rPr>
              <a:t/>
            </a:r>
            <a:br>
              <a:rPr lang="en-US" sz="2400" i="1" dirty="0" smtClean="0">
                <a:solidFill>
                  <a:srgbClr val="FF0000"/>
                </a:solidFill>
              </a:rPr>
            </a:br>
            <a:r>
              <a:rPr lang="en-US" sz="2400" i="1" dirty="0" smtClean="0">
                <a:solidFill>
                  <a:srgbClr val="FF0000"/>
                </a:solidFill>
              </a:rPr>
              <a:t>Examples </a:t>
            </a:r>
            <a:r>
              <a:rPr lang="en-US" sz="2400" i="1" dirty="0">
                <a:solidFill>
                  <a:srgbClr val="FF0000"/>
                </a:solidFill>
              </a:rPr>
              <a:t>include:</a:t>
            </a:r>
            <a:r>
              <a:rPr lang="en-US" sz="2400" i="1" dirty="0" smtClean="0">
                <a:solidFill>
                  <a:srgbClr val="FF0000"/>
                </a:solidFill>
              </a:rPr>
              <a:t> </a:t>
            </a:r>
            <a:r>
              <a:rPr lang="en-US" sz="2400" b="1" dirty="0" smtClean="0">
                <a:solidFill>
                  <a:srgbClr val="FFFF00"/>
                </a:solidFill>
              </a:rPr>
              <a:t>Original </a:t>
            </a:r>
            <a:r>
              <a:rPr lang="en-US" sz="2400" b="1" dirty="0">
                <a:solidFill>
                  <a:srgbClr val="FFFF00"/>
                </a:solidFill>
              </a:rPr>
              <a:t>documents</a:t>
            </a:r>
            <a:r>
              <a:rPr lang="en-US" sz="2400" b="1" dirty="0"/>
              <a:t>: </a:t>
            </a:r>
            <a:r>
              <a:rPr lang="en-US" sz="2000" dirty="0"/>
              <a:t>autobiographies, diaries, e-mail, interviews, letters,</a:t>
            </a:r>
            <a:r>
              <a:rPr lang="en-US" sz="2000" dirty="0" smtClean="0"/>
              <a:t>  </a:t>
            </a:r>
            <a:r>
              <a:rPr lang="en-US" sz="2000" dirty="0"/>
              <a:t>reports, published materials (newspapers, magazine and journal articles, books), visual and audio records, news film footage, cartoons and advertisements, photographs, research data (field notes, data sets, scientific experiments), speeches, manuscripts, journals, memos, memoirs, public opinion polls, government records (wills, deeds, court cases, official records, census records, licenses)</a:t>
            </a:r>
            <a:r>
              <a:rPr lang="en-US" sz="2000" dirty="0" smtClean="0"/>
              <a:t> </a:t>
            </a:r>
            <a:r>
              <a:rPr lang="en-US" sz="2400" b="1" dirty="0" smtClean="0"/>
              <a:t/>
            </a:r>
            <a:br>
              <a:rPr lang="en-US" sz="2400" b="1" dirty="0" smtClean="0"/>
            </a:br>
            <a:r>
              <a:rPr lang="en-US" sz="2400" b="1" dirty="0" smtClean="0"/>
              <a:t/>
            </a:r>
            <a:br>
              <a:rPr lang="en-US" sz="2400" b="1" dirty="0" smtClean="0"/>
            </a:br>
            <a:r>
              <a:rPr lang="en-US" sz="2400" b="1" dirty="0">
                <a:solidFill>
                  <a:srgbClr val="FFFF00"/>
                </a:solidFill>
              </a:rPr>
              <a:t>Creative works: </a:t>
            </a:r>
            <a:r>
              <a:rPr lang="en-US" sz="2000" dirty="0"/>
              <a:t>art, drama, films, music, novels, poetry </a:t>
            </a:r>
            <a:br>
              <a:rPr lang="en-US" sz="2000" dirty="0"/>
            </a:br>
            <a:r>
              <a:rPr lang="en-US" sz="2000" dirty="0"/>
              <a:t>Relics or artifacts: buildings, clothing, DNA, furniture, </a:t>
            </a:r>
            <a:r>
              <a:rPr lang="en-US" sz="2000" b="1" dirty="0"/>
              <a:t>jewelry, pottery </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3624" y="1221701"/>
            <a:ext cx="6971795" cy="1143000"/>
          </a:xfrm>
        </p:spPr>
        <p:txBody>
          <a:bodyPr>
            <a:normAutofit fontScale="90000"/>
          </a:bodyPr>
          <a:lstStyle/>
          <a:p>
            <a:pPr algn="l"/>
            <a:r>
              <a:rPr lang="en-US" dirty="0" smtClean="0">
                <a:solidFill>
                  <a:srgbClr val="FF0000"/>
                </a:solidFill>
              </a:rPr>
              <a:t>	What questions might you ask yourself to determine the validity of a primary source?</a:t>
            </a:r>
            <a:endParaRPr lang="en-US" dirty="0">
              <a:solidFill>
                <a:srgbClr val="FF0000"/>
              </a:solidFill>
            </a:endParaRPr>
          </a:p>
        </p:txBody>
      </p:sp>
      <p:pic>
        <p:nvPicPr>
          <p:cNvPr id="3" name="Picture 2"/>
          <p:cNvPicPr>
            <a:picLocks noChangeAspect="1"/>
          </p:cNvPicPr>
          <p:nvPr/>
        </p:nvPicPr>
        <p:blipFill>
          <a:blip r:embed="rId2"/>
          <a:stretch>
            <a:fillRect/>
          </a:stretch>
        </p:blipFill>
        <p:spPr>
          <a:xfrm>
            <a:off x="1148978" y="3148784"/>
            <a:ext cx="6456471" cy="323841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648280"/>
          </a:xfrm>
        </p:spPr>
        <p:txBody>
          <a:bodyPr>
            <a:noAutofit/>
          </a:bodyPr>
          <a:lstStyle/>
          <a:p>
            <a:pPr algn="l"/>
            <a:r>
              <a:rPr lang="en-US" sz="2400" dirty="0" smtClean="0">
                <a:solidFill>
                  <a:srgbClr val="FF0000"/>
                </a:solidFill>
              </a:rPr>
              <a:t>Consider the author, the title of the work, the summary, where it is, and the timeliness of the entry. You may also want to look at the keywords to see what other categories the work falls into. Evaluate this information to see if it is relevant and valid for your research.</a:t>
            </a:r>
            <a:r>
              <a:rPr lang="en-US" sz="2400" dirty="0" smtClean="0"/>
              <a:t/>
            </a:r>
            <a:br>
              <a:rPr lang="en-US" sz="2400" dirty="0" smtClean="0"/>
            </a:br>
            <a:r>
              <a:rPr lang="en-US" sz="2400" dirty="0" smtClean="0"/>
              <a:t/>
            </a:r>
            <a:br>
              <a:rPr lang="en-US" sz="2400" dirty="0" smtClean="0"/>
            </a:br>
            <a:r>
              <a:rPr lang="en-US" sz="2400" dirty="0" smtClean="0"/>
              <a:t>-Who is the author? Is he/she a reliable source? (ethos)</a:t>
            </a:r>
            <a:br>
              <a:rPr lang="en-US" sz="2400" dirty="0" smtClean="0"/>
            </a:br>
            <a:r>
              <a:rPr lang="en-US" sz="2400" dirty="0" smtClean="0"/>
              <a:t>-When was it written? Why?</a:t>
            </a:r>
            <a:br>
              <a:rPr lang="en-US" sz="2400" dirty="0" smtClean="0"/>
            </a:br>
            <a:r>
              <a:rPr lang="en-US" sz="2400" dirty="0" smtClean="0"/>
              <a:t>-Is the publication a respectable source? (.</a:t>
            </a:r>
            <a:r>
              <a:rPr lang="en-US" sz="2400" dirty="0" err="1" smtClean="0"/>
              <a:t>gov</a:t>
            </a:r>
            <a:r>
              <a:rPr lang="en-US" sz="2400" dirty="0" smtClean="0"/>
              <a:t>, .org)</a:t>
            </a:r>
            <a:br>
              <a:rPr lang="en-US" sz="2400" dirty="0" smtClean="0"/>
            </a:br>
            <a:r>
              <a:rPr lang="en-US" sz="2400" dirty="0" smtClean="0"/>
              <a:t>-What </a:t>
            </a:r>
            <a:r>
              <a:rPr lang="en-US" sz="2400" dirty="0"/>
              <a:t>is the tone of the document?</a:t>
            </a:r>
            <a:r>
              <a:rPr lang="en-US" sz="2400" dirty="0" smtClean="0"/>
              <a:t> (satirical?)</a:t>
            </a:r>
            <a:br>
              <a:rPr lang="en-US" sz="2400" dirty="0" smtClean="0"/>
            </a:br>
            <a:r>
              <a:rPr lang="en-US" sz="2400" dirty="0" smtClean="0"/>
              <a:t>-What </a:t>
            </a:r>
            <a:r>
              <a:rPr lang="en-US" sz="2400" dirty="0"/>
              <a:t>is the document’s purpose? </a:t>
            </a:r>
            <a:r>
              <a:rPr lang="en-US" sz="2400" dirty="0" smtClean="0"/>
              <a:t/>
            </a:r>
            <a:br>
              <a:rPr lang="en-US" sz="2400" dirty="0" smtClean="0"/>
            </a:br>
            <a:r>
              <a:rPr lang="en-US" sz="2400" dirty="0" smtClean="0"/>
              <a:t>-When </a:t>
            </a:r>
            <a:r>
              <a:rPr lang="en-US" sz="2400" dirty="0"/>
              <a:t>and why was the document created? </a:t>
            </a:r>
            <a:r>
              <a:rPr lang="en-US" sz="2400" dirty="0" smtClean="0"/>
              <a:t/>
            </a:r>
            <a:br>
              <a:rPr lang="en-US" sz="2400" dirty="0" smtClean="0"/>
            </a:br>
            <a:r>
              <a:rPr lang="en-US" sz="2400" dirty="0" smtClean="0"/>
              <a:t>-Who </a:t>
            </a:r>
            <a:r>
              <a:rPr lang="en-US" sz="2400" dirty="0"/>
              <a:t>is the intended audience?</a:t>
            </a:r>
            <a:r>
              <a:rPr lang="en-US" sz="2400" dirty="0" smtClean="0"/>
              <a:t> </a:t>
            </a:r>
            <a:br>
              <a:rPr lang="en-US" sz="2400" dirty="0" smtClean="0"/>
            </a:br>
            <a:r>
              <a:rPr lang="en-US" sz="2400" dirty="0" smtClean="0"/>
              <a:t>-Does </a:t>
            </a:r>
            <a:r>
              <a:rPr lang="en-US" sz="2400" dirty="0"/>
              <a:t>the content agree with what you know or have learned about the issue? </a:t>
            </a:r>
            <a:br>
              <a:rPr lang="en-US" sz="2400" dirty="0"/>
            </a:br>
            <a:r>
              <a:rPr lang="en-US" sz="2400" dirty="0" smtClean="0"/>
              <a:t/>
            </a:r>
            <a:br>
              <a:rPr lang="en-US" sz="2400" dirty="0" smtClean="0"/>
            </a:b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3" name="Picture 2" descr="Screen Shot 2016-11-14 at 2.14.05 PM.png"/>
          <p:cNvPicPr>
            <a:picLocks noChangeAspect="1"/>
          </p:cNvPicPr>
          <p:nvPr/>
        </p:nvPicPr>
        <p:blipFill>
          <a:blip r:embed="rId2"/>
          <a:stretch>
            <a:fillRect/>
          </a:stretch>
        </p:blipFill>
        <p:spPr>
          <a:xfrm>
            <a:off x="177048" y="1417638"/>
            <a:ext cx="4689058" cy="2970443"/>
          </a:xfrm>
          <a:prstGeom prst="rect">
            <a:avLst/>
          </a:prstGeom>
        </p:spPr>
      </p:pic>
      <p:pic>
        <p:nvPicPr>
          <p:cNvPr id="4" name="Picture 3" descr="Screen Shot 2016-11-14 at 2.18.20 PM.png"/>
          <p:cNvPicPr>
            <a:picLocks noChangeAspect="1"/>
          </p:cNvPicPr>
          <p:nvPr/>
        </p:nvPicPr>
        <p:blipFill>
          <a:blip r:embed="rId3"/>
          <a:stretch>
            <a:fillRect/>
          </a:stretch>
        </p:blipFill>
        <p:spPr>
          <a:xfrm>
            <a:off x="1531453" y="3823368"/>
            <a:ext cx="7612547" cy="2844132"/>
          </a:xfrm>
          <a:prstGeom prst="rect">
            <a:avLst/>
          </a:prstGeom>
        </p:spPr>
      </p:pic>
      <p:sp>
        <p:nvSpPr>
          <p:cNvPr id="6" name="TextBox 5"/>
          <p:cNvSpPr txBox="1"/>
          <p:nvPr/>
        </p:nvSpPr>
        <p:spPr>
          <a:xfrm>
            <a:off x="7710441" y="6155031"/>
            <a:ext cx="1262523" cy="369332"/>
          </a:xfrm>
          <a:prstGeom prst="rect">
            <a:avLst/>
          </a:prstGeom>
          <a:noFill/>
        </p:spPr>
        <p:txBody>
          <a:bodyPr wrap="square" rtlCol="0">
            <a:spAutoFit/>
          </a:bodyPr>
          <a:lstStyle/>
          <a:p>
            <a:r>
              <a:rPr lang="en-US" dirty="0" smtClean="0">
                <a:solidFill>
                  <a:schemeClr val="bg1"/>
                </a:solidFill>
              </a:rPr>
              <a:t>The Onion</a:t>
            </a:r>
            <a:endParaRPr lang="en-US"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1857</TotalTime>
  <Words>1240</Words>
  <Application>Microsoft Macintosh PowerPoint</Application>
  <PresentationFormat>On-screen Show (4:3)</PresentationFormat>
  <Paragraphs>48</Paragraphs>
  <Slides>16</Slides>
  <Notes>2</Notes>
  <HiddenSlides>0</HiddenSlides>
  <MMClips>1</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Office Theme</vt:lpstr>
      <vt:lpstr>Slave Narratives Day 3</vt:lpstr>
      <vt:lpstr>Unit Essential Questions:</vt:lpstr>
      <vt:lpstr>FLT</vt:lpstr>
      <vt:lpstr>Warm-Up:</vt:lpstr>
      <vt:lpstr>How to Read a Slave Narrative  MEMORY RECALL:  What’s the difference between a primary source and a secondary source?  List 3 examples of primary sources. </vt:lpstr>
      <vt:lpstr>    Primary sources : records that have survived from the past, such as letters, photographs, articles of clothing.   Secondary sources: accounts of the past created by people writing about events sometime after they happened.   Examples include: Original documents: autobiographies, diaries, e-mail, interviews, letters,  reports, published materials (newspapers, magazine and journal articles, books), visual and audio records, news film footage, cartoons and advertisements, photographs, research data (field notes, data sets, scientific experiments), speeches, manuscripts, journals, memos, memoirs, public opinion polls, government records (wills, deeds, court cases, official records, census records, licenses)   Creative works: art, drama, films, music, novels, poetry  Relics or artifacts: buildings, clothing, DNA, furniture, jewelry, pottery </vt:lpstr>
      <vt:lpstr> What questions might you ask yourself to determine the validity of a primary source?</vt:lpstr>
      <vt:lpstr>Consider the author, the title of the work, the summary, where it is, and the timeliness of the entry. You may also want to look at the keywords to see what other categories the work falls into. Evaluate this information to see if it is relevant and valid for your research.  -Who is the author? Is he/she a reliable source? (ethos) -When was it written? Why? -Is the publication a respectable source? (.gov, .org) -What is the tone of the document? (satirical?) -What is the document’s purpose?  -When and why was the document created?  -Who is the intended audience?  -Does the content agree with what you know or have learned about the issue?   </vt:lpstr>
      <vt:lpstr>EXAMPLES</vt:lpstr>
      <vt:lpstr>-Secondary sources provide interpretation, explanation, analysis, description or restatement of a primary source.  -Also, some secondary sources offer an argument or point of view in an effort to persuade. These sources are one or more steps removed from the event.   -Secondary sources may have pictures, quotes or graphics of primary sources in them.   -Some types of secondary sources include:  Publications: textbooks, magazine articles, histories, criticisms, commentaries, encyclopedias. </vt:lpstr>
      <vt:lpstr>What is a Slave Narrative?</vt:lpstr>
      <vt:lpstr>What does the title page of a slave narrative tell us?</vt:lpstr>
      <vt:lpstr>Partner Analysis Questions:</vt:lpstr>
      <vt:lpstr>2 MIN SHARE OUT:</vt:lpstr>
      <vt:lpstr>QUAD ACTIVITY</vt:lpstr>
      <vt:lpstr>EXIT TICKET</vt:lpstr>
    </vt:vector>
  </TitlesOfParts>
  <Company>LUSD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Slave Narratives Day 3</dc:title>
  <dc:creator>Angie Engelbert</dc:creator>
  <cp:lastModifiedBy>Angie Engelbert</cp:lastModifiedBy>
  <cp:revision>9</cp:revision>
  <cp:lastPrinted>2016-11-17T18:57:26Z</cp:lastPrinted>
  <dcterms:created xsi:type="dcterms:W3CDTF">2016-11-17T18:55:13Z</dcterms:created>
  <dcterms:modified xsi:type="dcterms:W3CDTF">2016-11-17T19:06:18Z</dcterms:modified>
</cp:coreProperties>
</file>