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Default Extension="fntdata" ContentType="application/x-fontdata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embeddedFontLst>
    <p:embeddedFont>
      <p:font typeface="Average"/>
      <p:regular r:id="rId8"/>
    </p:embeddedFont>
    <p:embeddedFont>
      <p:font typeface="Oswald"/>
      <p:regular r:id="rId9"/>
      <p:bold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440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font" Target="fonts/font1.fntdata"/><Relationship Id="rId9" Type="http://schemas.openxmlformats.org/officeDocument/2006/relationships/font" Target="fonts/font2.fntdata"/><Relationship Id="rId10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4350278" y="2855377"/>
            <a:ext cx="443588" cy="105632"/>
            <a:chOff x="4137525" y="2915950"/>
            <a:chExt cx="869099" cy="206999"/>
          </a:xfrm>
        </p:grpSpPr>
        <p:sp>
          <p:nvSpPr>
            <p:cNvPr id="11" name="Shape 11"/>
            <p:cNvSpPr/>
            <p:nvPr/>
          </p:nvSpPr>
          <p:spPr>
            <a:xfrm>
              <a:off x="4468575" y="2915950"/>
              <a:ext cx="206999" cy="20699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4799625" y="2915950"/>
              <a:ext cx="206999" cy="20699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4137525" y="2915950"/>
              <a:ext cx="206999" cy="20699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671257" y="990800"/>
            <a:ext cx="7801500" cy="1730099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671250" y="3174875"/>
            <a:ext cx="7801500" cy="792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Big 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11700" y="1255275"/>
            <a:ext cx="8520599" cy="18906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599" cy="1300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>
  <p:cSld name="Section 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671250" y="2141250"/>
            <a:ext cx="7852199" cy="8610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>
  <p:cSld name="Title 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One column 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Main 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pPr lvl="0">
                <a:spcBef>
                  <a:spcPts val="0"/>
                </a:spcBef>
                <a:buNone/>
              </a:p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Section title and 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0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199" cy="1710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ubTitle" idx="1"/>
          </p:nvPr>
        </p:nvSpPr>
        <p:spPr>
          <a:xfrm>
            <a:off x="265500" y="2845200"/>
            <a:ext cx="4045199" cy="1345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pPr lvl="0">
                <a:spcBef>
                  <a:spcPts val="0"/>
                </a:spcBef>
                <a:buNone/>
              </a:p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Capti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slat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youtube.com/watch?v=dQyN4hYyX2A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youtube.com/watch?v=dQyN4hYyX2A" TargetMode="External"/><Relationship Id="rId3" Type="http://schemas.openxmlformats.org/officeDocument/2006/relationships/hyperlink" Target="http://www.nydailynews.com/new-york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671257" y="1019125"/>
            <a:ext cx="7801500" cy="1730099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Akai Gurley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November 20, 2014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671250" y="3174875"/>
            <a:ext cx="7801500" cy="792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 smtClean="0"/>
              <a:t>STUDENT NAMES</a:t>
            </a:r>
            <a:endParaRPr lang="e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1"/>
            <a:ext cx="8520599" cy="55356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On the day of: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553561"/>
            <a:ext cx="8520599" cy="4015314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 dirty="0"/>
              <a:t>Officer Peter Liang and his partner, Shaun Landau, enter a stairwell from the 8th floor with Liang holding a gun in his left hand, and a flashlight in his right.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Akai Gurley and girlfriend, Melissa Butler (both unarmed), enter one floor below the officers.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Liang fires a shot into the “pitch black” darkness; the bullet ricochets and strikes Gurley in his chest.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The officers retreat to the 8th floor, while Gurley runs down two flights.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Officer Peter Liang argues with his partner and waits a full 4 minutes before he reports the shooting.</a:t>
            </a:r>
          </a:p>
          <a:p>
            <a:pPr marL="457200" lvl="0" indent="-228600">
              <a:spcBef>
                <a:spcPts val="0"/>
              </a:spcBef>
            </a:pPr>
            <a:r>
              <a:rPr lang="en" dirty="0"/>
              <a:t>The cops spot Gurley on the fifth-floor landing and Liang “just stood there,” as Butler attempts to administer CPR.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6427499" cy="4090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 dirty="0">
                <a:solidFill>
                  <a:srgbClr val="073763"/>
                </a:solidFill>
                <a:hlinkClick r:id="rId3"/>
              </a:rPr>
              <a:t>https://www.youtube.com/watch?v=dQyN4hYyX2A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0" y="1432957"/>
            <a:ext cx="9144000" cy="3402718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-US" sz="1600" dirty="0" smtClean="0">
                <a:solidFill>
                  <a:srgbClr val="FF0000"/>
                </a:solidFill>
              </a:rPr>
              <a:t>THE OUTCOME</a:t>
            </a:r>
            <a:r>
              <a:rPr lang="en-US" sz="1600" dirty="0" smtClean="0"/>
              <a:t>: </a:t>
            </a:r>
            <a:r>
              <a:rPr lang="en" sz="1600" dirty="0" smtClean="0"/>
              <a:t>Liang </a:t>
            </a:r>
            <a:r>
              <a:rPr lang="en" sz="1600" dirty="0"/>
              <a:t>pleaded</a:t>
            </a:r>
            <a:r>
              <a:rPr lang="en" sz="1600" b="1" dirty="0"/>
              <a:t> not guilty</a:t>
            </a:r>
            <a:r>
              <a:rPr lang="en" sz="1600" dirty="0"/>
              <a:t> to second-degree </a:t>
            </a:r>
            <a:r>
              <a:rPr lang="en" sz="1600" b="1" dirty="0"/>
              <a:t>manslaughter</a:t>
            </a:r>
            <a:r>
              <a:rPr lang="en" sz="1600" dirty="0"/>
              <a:t>, second-degree</a:t>
            </a:r>
            <a:r>
              <a:rPr lang="en" sz="1600" b="1" dirty="0"/>
              <a:t> assault</a:t>
            </a:r>
            <a:r>
              <a:rPr lang="en" sz="1600" dirty="0"/>
              <a:t> and criminally </a:t>
            </a:r>
            <a:r>
              <a:rPr lang="en" sz="1600" b="1" dirty="0"/>
              <a:t>negligent homicide</a:t>
            </a:r>
            <a:r>
              <a:rPr lang="en" sz="1600" dirty="0"/>
              <a:t>, all felonies; and a misdemeanor count of</a:t>
            </a:r>
            <a:r>
              <a:rPr lang="en" sz="1600" b="1" dirty="0"/>
              <a:t> reckless endangerment </a:t>
            </a:r>
            <a:r>
              <a:rPr lang="en" sz="1600" dirty="0"/>
              <a:t>and two counts of </a:t>
            </a:r>
            <a:r>
              <a:rPr lang="en" sz="1600" b="1" dirty="0"/>
              <a:t>official misconduct</a:t>
            </a:r>
            <a:r>
              <a:rPr lang="en" sz="1600" b="1" dirty="0" smtClean="0"/>
              <a:t>.</a:t>
            </a:r>
            <a:r>
              <a:rPr lang="en-US" sz="1600" b="1" dirty="0" smtClean="0"/>
              <a:t> He is currently serving five years of house arrest and 800 hrs of community service.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US" sz="1600" b="1" dirty="0" smtClean="0"/>
              <a:t> </a:t>
            </a:r>
            <a:endParaRPr lang="en" sz="1600" b="1" dirty="0"/>
          </a:p>
          <a:p>
            <a:pPr marL="457200" lvl="0" indent="-228600" rtl="0">
              <a:spcBef>
                <a:spcPts val="0"/>
              </a:spcBef>
            </a:pPr>
            <a:r>
              <a:rPr lang="en-US" sz="1600" dirty="0" smtClean="0">
                <a:solidFill>
                  <a:srgbClr val="FF0000"/>
                </a:solidFill>
              </a:rPr>
              <a:t>FOR THE FUTURE</a:t>
            </a:r>
            <a:r>
              <a:rPr lang="en-US" sz="1600" dirty="0" smtClean="0"/>
              <a:t>: </a:t>
            </a:r>
            <a:r>
              <a:rPr lang="en" sz="1600" dirty="0" smtClean="0"/>
              <a:t>In </a:t>
            </a:r>
            <a:r>
              <a:rPr lang="en" sz="1600" dirty="0"/>
              <a:t>for something like this to not happen again, we believe patrolling officers shouldn’t have their gun out and be ready to fire when there is no danger present</a:t>
            </a:r>
            <a:r>
              <a:rPr lang="en" sz="1600" dirty="0" smtClean="0"/>
              <a:t>.</a:t>
            </a:r>
            <a:r>
              <a:rPr lang="en-US" sz="1600" dirty="0" smtClean="0"/>
              <a:t> Also, the officer who discharged the weapon had less than 2 years on the force when this happened. We believe officers need a min. of two years active/shadow duty before being allowed to use a gun.  </a:t>
            </a:r>
            <a:endParaRPr lang="en" sz="1600" dirty="0"/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76" name="Shape 76"/>
          <p:cNvSpPr txBox="1">
            <a:spLocks noGrp="1"/>
          </p:cNvSpPr>
          <p:nvPr>
            <p:ph type="title" idx="4294967295"/>
          </p:nvPr>
        </p:nvSpPr>
        <p:spPr>
          <a:xfrm>
            <a:off x="0" y="1"/>
            <a:ext cx="9144000" cy="862104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dirty="0"/>
              <a:t>The Aftermath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subTitle" idx="4294967295"/>
          </p:nvPr>
        </p:nvSpPr>
        <p:spPr>
          <a:xfrm>
            <a:off x="0" y="2"/>
            <a:ext cx="9144000" cy="862104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 smtClean="0"/>
              <a:t>In conclusion</a:t>
            </a:r>
            <a:endParaRPr lang="e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1700" y="1374707"/>
            <a:ext cx="852059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CBSNewYork. “Sources Tell CBS2 Grand Jury Will Indict Cop In Akai Gurley Shooting.” </a:t>
            </a:r>
            <a:r>
              <a:rPr lang="en-US" i="1" dirty="0" smtClean="0"/>
              <a:t>YouTube</a:t>
            </a:r>
            <a:r>
              <a:rPr lang="en-US" dirty="0" smtClean="0"/>
              <a:t>,</a:t>
            </a:r>
            <a:r>
              <a:rPr lang="en-US" dirty="0" smtClean="0"/>
              <a:t> </a:t>
            </a:r>
          </a:p>
          <a:p>
            <a:r>
              <a:rPr lang="en-US" dirty="0" smtClean="0"/>
              <a:t>	</a:t>
            </a:r>
            <a:r>
              <a:rPr lang="en-US" dirty="0" smtClean="0"/>
              <a:t>YouTube</a:t>
            </a:r>
            <a:r>
              <a:rPr lang="en-US" dirty="0" smtClean="0"/>
              <a:t>, 10 Feb. 2015, </a:t>
            </a:r>
            <a:r>
              <a:rPr lang="en-US" dirty="0" smtClean="0">
                <a:hlinkClick r:id="rId2"/>
              </a:rPr>
              <a:t>www.youtube.com/watch?v=</a:t>
            </a:r>
            <a:r>
              <a:rPr lang="en-US" dirty="0" smtClean="0">
                <a:hlinkClick r:id="rId2"/>
              </a:rPr>
              <a:t>dQyN4hYyX2A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Carrega-woodby, Christina, et al. “Ex-NYPD Cop Peter Liang Spared Jail in Death of Akai Gurley.” </a:t>
            </a:r>
            <a:r>
              <a:rPr lang="en-US" i="1" dirty="0" smtClean="0"/>
              <a:t>NY</a:t>
            </a:r>
          </a:p>
          <a:p>
            <a:r>
              <a:rPr lang="en-US" i="1" dirty="0" smtClean="0"/>
              <a:t>	</a:t>
            </a:r>
            <a:r>
              <a:rPr lang="en-US" i="1" dirty="0" smtClean="0"/>
              <a:t> </a:t>
            </a:r>
            <a:r>
              <a:rPr lang="en-US" i="1" dirty="0" smtClean="0"/>
              <a:t>Daily News</a:t>
            </a:r>
            <a:r>
              <a:rPr lang="en-US" dirty="0" smtClean="0"/>
              <a:t>, NEW YORK DAILY NEWS, 19 Apr. 2016, </a:t>
            </a:r>
            <a:r>
              <a:rPr lang="en-US" dirty="0" smtClean="0">
                <a:hlinkClick r:id="rId3"/>
              </a:rPr>
              <a:t>www.nydailynews.com/new-</a:t>
            </a:r>
            <a:r>
              <a:rPr lang="en-US" dirty="0" smtClean="0">
                <a:hlinkClick r:id="rId3"/>
              </a:rPr>
              <a:t>york</a:t>
            </a:r>
            <a:endParaRPr lang="en-US" dirty="0" smtClean="0"/>
          </a:p>
          <a:p>
            <a:r>
              <a:rPr lang="en-US" dirty="0" smtClean="0"/>
              <a:t>	</a:t>
            </a:r>
            <a:r>
              <a:rPr lang="en-US" dirty="0" smtClean="0"/>
              <a:t>/</a:t>
            </a:r>
            <a:r>
              <a:rPr lang="en-US" dirty="0" smtClean="0"/>
              <a:t>brooklyn/ex-nypd-peter-liang-spared-jail-death-akai-gurley-article-1.2607310.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389</Words>
  <Application>Microsoft Macintosh PowerPoint</Application>
  <PresentationFormat>On-screen Show (16:9)</PresentationFormat>
  <Paragraphs>23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Average</vt:lpstr>
      <vt:lpstr>Oswald</vt:lpstr>
      <vt:lpstr>Slate</vt:lpstr>
      <vt:lpstr>Akai Gurley November 20, 2014</vt:lpstr>
      <vt:lpstr>On the day of:</vt:lpstr>
      <vt:lpstr>https://www.youtube.com/watch?v=dQyN4hYyX2A </vt:lpstr>
      <vt:lpstr>The Aftermath</vt:lpstr>
      <vt:lpstr>SOURCES: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Akai Gurley November 20, 2014</dc:title>
  <cp:lastModifiedBy>Angie Engelbert</cp:lastModifiedBy>
  <cp:revision>1</cp:revision>
  <dcterms:created xsi:type="dcterms:W3CDTF">2017-10-01T20:12:09Z</dcterms:created>
  <dcterms:modified xsi:type="dcterms:W3CDTF">2017-10-01T20:26:56Z</dcterms:modified>
</cp:coreProperties>
</file>