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media/audio1.bin" ContentType="audio/unknown"/>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1"/>
  </p:notesMasterIdLst>
  <p:sldIdLst>
    <p:sldId id="256" r:id="rId2"/>
    <p:sldId id="279" r:id="rId3"/>
    <p:sldId id="280" r:id="rId4"/>
    <p:sldId id="263" r:id="rId5"/>
    <p:sldId id="257" r:id="rId6"/>
    <p:sldId id="265" r:id="rId7"/>
    <p:sldId id="278" r:id="rId8"/>
    <p:sldId id="264" r:id="rId9"/>
    <p:sldId id="258" r:id="rId10"/>
    <p:sldId id="277" r:id="rId11"/>
    <p:sldId id="267" r:id="rId12"/>
    <p:sldId id="261" r:id="rId13"/>
    <p:sldId id="269" r:id="rId14"/>
    <p:sldId id="271" r:id="rId15"/>
    <p:sldId id="262" r:id="rId16"/>
    <p:sldId id="274" r:id="rId17"/>
    <p:sldId id="275" r:id="rId18"/>
    <p:sldId id="260" r:id="rId19"/>
    <p:sldId id="28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DDEDF7"/>
    <a:srgbClr val="871F1C"/>
    <a:srgbClr val="FF9900"/>
    <a:srgbClr val="FF3300"/>
    <a:srgbClr val="66C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1" d="100"/>
          <a:sy n="81" d="100"/>
        </p:scale>
        <p:origin x="-192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4D9A7-D4F3-C84C-8A33-703F050A1675}" type="datetimeFigureOut">
              <a:rPr lang="en-US" smtClean="0"/>
              <a:t>10/16/16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7279B-237E-B742-81C9-5176FFB88D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thehistoricpresent.wordpress.com/2008/05/19/the-dominion-of-new-england-or-the-puritan-revolutio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How long was that? Not very long. The aftermath of King Philip’s War (1675-6) brought political discord between the Puritan colonies, which brought on direct rule from England, first in the form of the </a:t>
            </a:r>
            <a:r>
              <a:rPr lang="en-US" sz="1200" u="sng" kern="1200" dirty="0" smtClean="0">
                <a:solidFill>
                  <a:schemeClr val="tx1"/>
                </a:solidFill>
                <a:latin typeface="+mn-lt"/>
                <a:ea typeface="+mn-ea"/>
                <a:cs typeface="+mn-cs"/>
                <a:hlinkClick r:id="rId3"/>
              </a:rPr>
              <a:t>Dominion of New England (1686-9), during which time the Puritan colonies of Massachusetts, Vermont, New Hampshire, Connecticut, and Rhode Island were restructured into one mega-colony (along with New York and East and West Jersey). It’s important that during the Dominion the Puritans were enraged not just by the promotion of Anglicanism over Congregationalism but also by the destruction of the Puritan legal and political system: legislatures were no longer popularly elected, land titles were revoked, and a royal court with no jury was set up in Boston to enforce the Navigation Acts.The Dominion was overthrown after the death of King James II, but English direct rule did not end. The Puritans who had overthrown the Dominion immediately pledged their loyalty to the new king and queen, William and Mary, and William opened the Puritan colonies to outsiders. Non-Puritans began settling in New England in large numbers, and their religious practices were protected. By 1691, when the Massachusetts Bay Colony’s charter was overthrown and it became a royal colony with a royally appointed governer, true Congregationalism was rapidly becoming a blast from the past. Its dominance was certainly at an end, as it became simply one religion amongst many others.Of course, it took decades to completely unseat the old religious ways. But an important shift was occurring after 1689: all of the fervor originally associated primarily with religion in Puritan New England was being gradually but steadily transferred to politics. Note that the Dominion and the charter revocation dealt a fatal blow to pure Congregational practice but strengthened the old Puritan political dogma. What the people of New England held on to was proto-democracy: a popularly elected legislature, juries made up of local citizens, and the right of towns to hold their political town meetings. As the old religion which had originally demanded these political protections faded away, the politics  themselves became a religion for New Englanders.</a:t>
            </a:r>
            <a:endParaRPr lang="en-US" dirty="0"/>
          </a:p>
        </p:txBody>
      </p:sp>
      <p:sp>
        <p:nvSpPr>
          <p:cNvPr id="4" name="Slide Number Placeholder 3"/>
          <p:cNvSpPr>
            <a:spLocks noGrp="1"/>
          </p:cNvSpPr>
          <p:nvPr>
            <p:ph type="sldNum" sz="quarter" idx="10"/>
          </p:nvPr>
        </p:nvSpPr>
        <p:spPr/>
        <p:txBody>
          <a:bodyPr/>
          <a:lstStyle/>
          <a:p>
            <a:fld id="{E237279B-237E-B742-81C9-5176FFB88DE3}"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CD99D2-7438-4FB9-83D4-098A88698EA5}"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089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DCE9A9-4AB1-41B3-B04D-D32969CACA83}"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448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8845FF-A3B7-4986-8839-4F5407C7EDC5}"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680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7A283C2-C0EF-4EDD-B6FE-7D27947FCA30}"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144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1C9467-F3BC-4D85-B20B-AD2A3712ED0D}"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792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9CBA20-E749-483C-AAC5-D69C062F767D}"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741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879D2CA-E15B-417F-8FB0-91A4DC8CD3A9}"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606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8A87AE5-12CC-4B12-A97B-C0F23AAEA82A}"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684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32E6720-277F-43A9-8771-C785377450BC}"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929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95ED47C-9CA4-4768-9A45-1FFF43A1E709}"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42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6EE967-64EF-4BDB-B01B-6AE6377C8672}"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957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4D18B6-A4C7-4D33-AF20-1C5661F48C49}"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3587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C4591D-5474-4C4D-B3C7-A052B1A426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hlink"/>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1905000"/>
          </a:xfrm>
        </p:spPr>
        <p:txBody>
          <a:bodyPr/>
          <a:lstStyle/>
          <a:p>
            <a:pPr eaLnBrk="1" hangingPunct="1">
              <a:defRPr/>
            </a:pPr>
            <a:r>
              <a:rPr lang="en-US" b="1" smtClean="0">
                <a:effectLst>
                  <a:outerShdw blurRad="38100" dist="38100" dir="2700000" algn="tl">
                    <a:srgbClr val="FFFFFF"/>
                  </a:outerShdw>
                </a:effectLst>
              </a:rPr>
              <a:t>American Rationalism (1750-1800)</a:t>
            </a:r>
          </a:p>
        </p:txBody>
      </p:sp>
      <p:pic>
        <p:nvPicPr>
          <p:cNvPr id="2051" name="Picture 7" descr="rationalism"/>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90800" y="2057400"/>
            <a:ext cx="3935413" cy="480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15962"/>
          </a:xfrm>
        </p:spPr>
        <p:txBody>
          <a:bodyPr/>
          <a:lstStyle/>
          <a:p>
            <a:pPr eaLnBrk="1" hangingPunct="1"/>
            <a:r>
              <a:rPr lang="en-US" altLang="en-US" sz="4000" b="1" smtClean="0"/>
              <a:t>Unlike the Puritans…</a:t>
            </a:r>
          </a:p>
        </p:txBody>
      </p:sp>
      <p:sp>
        <p:nvSpPr>
          <p:cNvPr id="9219" name="Rectangle 3"/>
          <p:cNvSpPr>
            <a:spLocks noGrp="1" noChangeArrowheads="1"/>
          </p:cNvSpPr>
          <p:nvPr>
            <p:ph type="body" idx="1"/>
          </p:nvPr>
        </p:nvSpPr>
        <p:spPr>
          <a:xfrm>
            <a:off x="457200" y="1219200"/>
            <a:ext cx="8229600" cy="5410200"/>
          </a:xfrm>
        </p:spPr>
        <p:txBody>
          <a:bodyPr/>
          <a:lstStyle/>
          <a:p>
            <a:pPr eaLnBrk="1" hangingPunct="1"/>
            <a:r>
              <a:rPr lang="en-US" altLang="en-US" sz="3600" b="1" smtClean="0"/>
              <a:t>Rationalists believed people were able </a:t>
            </a:r>
            <a:r>
              <a:rPr lang="en-US" altLang="en-US" sz="3600" b="1" smtClean="0">
                <a:solidFill>
                  <a:srgbClr val="871F1C"/>
                </a:solidFill>
              </a:rPr>
              <a:t>to perfect</a:t>
            </a:r>
            <a:r>
              <a:rPr lang="en-US" altLang="en-US" sz="3600" b="1" smtClean="0"/>
              <a:t> </a:t>
            </a:r>
            <a:r>
              <a:rPr lang="en-US" altLang="en-US" sz="3600" b="1" smtClean="0">
                <a:solidFill>
                  <a:srgbClr val="871F1C"/>
                </a:solidFill>
              </a:rPr>
              <a:t>themselves</a:t>
            </a:r>
            <a:r>
              <a:rPr lang="en-US" altLang="en-US" sz="3600" b="1" smtClean="0"/>
              <a:t>—through good works and self effort</a:t>
            </a:r>
            <a:endParaRPr lang="en-US" altLang="en-US" sz="3600" smtClean="0"/>
          </a:p>
          <a:p>
            <a:pPr lvl="4" eaLnBrk="1" hangingPunct="1">
              <a:buFontTx/>
              <a:buNone/>
            </a:pPr>
            <a:endParaRPr lang="en-US" altLang="en-US" sz="3600" smtClean="0"/>
          </a:p>
          <a:p>
            <a:pPr eaLnBrk="1" hangingPunct="1">
              <a:buFontTx/>
              <a:buNone/>
            </a:pPr>
            <a:endParaRPr lang="en-US" altLang="en-US" smtClean="0"/>
          </a:p>
          <a:p>
            <a:pPr eaLnBrk="1" hangingPunct="1"/>
            <a:endParaRPr lang="en-US" altLang="en-US" smtClean="0"/>
          </a:p>
        </p:txBody>
      </p:sp>
      <p:pic>
        <p:nvPicPr>
          <p:cNvPr id="9220" name="Picture 6" descr="ben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629025"/>
            <a:ext cx="3695700" cy="322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1" name="Picture 10" descr="PC31264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38800" y="3133725"/>
            <a:ext cx="3135313" cy="3724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22" name="AutoShape 11"/>
          <p:cNvSpPr>
            <a:spLocks noChangeArrowheads="1"/>
          </p:cNvSpPr>
          <p:nvPr/>
        </p:nvSpPr>
        <p:spPr bwMode="auto">
          <a:xfrm>
            <a:off x="2819400" y="2971800"/>
            <a:ext cx="2895600" cy="3048000"/>
          </a:xfrm>
          <a:prstGeom prst="cloudCallout">
            <a:avLst>
              <a:gd name="adj1" fmla="val -73356"/>
              <a:gd name="adj2" fmla="val -44375"/>
            </a:avLst>
          </a:prstGeom>
          <a:solidFill>
            <a:schemeClr val="accent1"/>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I will not drink</a:t>
            </a:r>
          </a:p>
          <a:p>
            <a:pPr algn="ctr" eaLnBrk="1" hangingPunct="1"/>
            <a:r>
              <a:rPr lang="en-US" altLang="en-US" sz="2400"/>
              <a:t>5 Dr. Pepper</a:t>
            </a:r>
          </a:p>
          <a:p>
            <a:pPr algn="ctr" eaLnBrk="1" hangingPunct="1"/>
            <a:r>
              <a:rPr lang="en-US" altLang="en-US" sz="2400"/>
              <a:t>Big Gulps today!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chemeClr val="folHlink"/>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smtClean="0"/>
              <a:t>A scientific explanation</a:t>
            </a:r>
            <a:br>
              <a:rPr lang="en-US" altLang="en-US" b="1" smtClean="0"/>
            </a:br>
            <a:r>
              <a:rPr lang="en-US" altLang="en-US" b="1" smtClean="0"/>
              <a:t>for God’s existence</a:t>
            </a:r>
          </a:p>
        </p:txBody>
      </p:sp>
      <p:sp>
        <p:nvSpPr>
          <p:cNvPr id="15363"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altLang="en-US" smtClean="0"/>
              <a:t>Sir Isaac Newton compared God to a clockmaker.</a:t>
            </a:r>
          </a:p>
          <a:p>
            <a:pPr eaLnBrk="1" hangingPunct="1"/>
            <a:r>
              <a:rPr lang="en-US" altLang="en-US" smtClean="0"/>
              <a:t>the Great Machine must have a Mechanic or a Supreme Architect.</a:t>
            </a:r>
          </a:p>
          <a:p>
            <a:pPr eaLnBrk="1" hangingPunct="1"/>
            <a:endParaRPr lang="en-US" altLang="en-US" smtClean="0"/>
          </a:p>
        </p:txBody>
      </p:sp>
      <p:pic>
        <p:nvPicPr>
          <p:cNvPr id="10244" name="Picture 4" descr="Copy_of_hom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3600" y="3590925"/>
            <a:ext cx="2473325" cy="3267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5" name="Picture 5" descr="clockmake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7800" y="3930650"/>
            <a:ext cx="2600325" cy="2927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dissolve">
                                      <p:cBhvr>
                                        <p:cTn id="17"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folHlink"/>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9762"/>
          </a:xfrm>
        </p:spPr>
        <p:txBody>
          <a:bodyPr/>
          <a:lstStyle/>
          <a:p>
            <a:pPr eaLnBrk="1" hangingPunct="1"/>
            <a:r>
              <a:rPr lang="en-US" altLang="en-US" b="1" smtClean="0"/>
              <a:t>Deism</a:t>
            </a:r>
          </a:p>
        </p:txBody>
      </p:sp>
      <p:sp>
        <p:nvSpPr>
          <p:cNvPr id="8195" name="Rectangle 3"/>
          <p:cNvSpPr>
            <a:spLocks noGrp="1" noChangeArrowheads="1"/>
          </p:cNvSpPr>
          <p:nvPr>
            <p:ph type="body" idx="1"/>
          </p:nvPr>
        </p:nvSpPr>
        <p:spPr>
          <a:xfrm>
            <a:off x="457200" y="1066800"/>
            <a:ext cx="8229600" cy="5791200"/>
          </a:xfrm>
        </p:spPr>
        <p:txBody>
          <a:bodyPr/>
          <a:lstStyle/>
          <a:p>
            <a:pPr eaLnBrk="1" hangingPunct="1"/>
            <a:r>
              <a:rPr lang="en-US" altLang="en-US" sz="3600" smtClean="0"/>
              <a:t>God had made it possible for </a:t>
            </a:r>
            <a:r>
              <a:rPr lang="en-US" altLang="en-US" sz="3600" i="1" smtClean="0"/>
              <a:t>all</a:t>
            </a:r>
            <a:r>
              <a:rPr lang="en-US" altLang="en-US" sz="3600" smtClean="0"/>
              <a:t> people at </a:t>
            </a:r>
            <a:r>
              <a:rPr lang="en-US" altLang="en-US" sz="3600" i="1" smtClean="0"/>
              <a:t>all </a:t>
            </a:r>
            <a:r>
              <a:rPr lang="en-US" altLang="en-US" sz="3600" smtClean="0"/>
              <a:t>times to discover natural laws through their God-given power of reason.</a:t>
            </a:r>
          </a:p>
          <a:p>
            <a:pPr eaLnBrk="1" hangingPunct="1">
              <a:buFontTx/>
              <a:buNone/>
            </a:pPr>
            <a:endParaRPr lang="en-US" altLang="en-US" sz="3600" smtClean="0"/>
          </a:p>
        </p:txBody>
      </p:sp>
      <p:sp>
        <p:nvSpPr>
          <p:cNvPr id="11268" name="Rectangle 4"/>
          <p:cNvSpPr>
            <a:spLocks noChangeArrowheads="1"/>
          </p:cNvSpPr>
          <p:nvPr/>
        </p:nvSpPr>
        <p:spPr bwMode="auto">
          <a:xfrm>
            <a:off x="1662113" y="3103563"/>
            <a:ext cx="184150" cy="3667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8199" name="Picture 7" descr="bumpersticker2desim"/>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3962400"/>
            <a:ext cx="8382000" cy="1981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8199"/>
                                        </p:tgtEl>
                                        <p:attrNameLst>
                                          <p:attrName>style.visibility</p:attrName>
                                        </p:attrNameLst>
                                      </p:cBhvr>
                                      <p:to>
                                        <p:strVal val="visible"/>
                                      </p:to>
                                    </p:set>
                                    <p:animEffect transition="in" filter="blinds(horizontal)">
                                      <p:cBhvr>
                                        <p:cTn id="1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chemeClr val="folHlink"/>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39762"/>
          </a:xfrm>
        </p:spPr>
        <p:txBody>
          <a:bodyPr/>
          <a:lstStyle/>
          <a:p>
            <a:pPr eaLnBrk="1" hangingPunct="1"/>
            <a:r>
              <a:rPr lang="en-US" altLang="en-US" b="1" smtClean="0"/>
              <a:t>Deists believed</a:t>
            </a:r>
          </a:p>
        </p:txBody>
      </p:sp>
      <p:sp>
        <p:nvSpPr>
          <p:cNvPr id="17411" name="Rectangle 3"/>
          <p:cNvSpPr>
            <a:spLocks noGrp="1" noChangeArrowheads="1"/>
          </p:cNvSpPr>
          <p:nvPr>
            <p:ph type="body" idx="1"/>
          </p:nvPr>
        </p:nvSpPr>
        <p:spPr>
          <a:xfrm>
            <a:off x="457200" y="1066800"/>
            <a:ext cx="8229600" cy="5791200"/>
          </a:xfrm>
        </p:spPr>
        <p:txBody>
          <a:bodyPr/>
          <a:lstStyle/>
          <a:p>
            <a:pPr eaLnBrk="1" hangingPunct="1">
              <a:lnSpc>
                <a:spcPct val="90000"/>
              </a:lnSpc>
              <a:buFontTx/>
              <a:buNone/>
            </a:pPr>
            <a:endParaRPr lang="en-US" altLang="en-US" sz="2400" smtClean="0"/>
          </a:p>
          <a:p>
            <a:pPr lvl="1" eaLnBrk="1" hangingPunct="1">
              <a:lnSpc>
                <a:spcPct val="90000"/>
              </a:lnSpc>
            </a:pPr>
            <a:r>
              <a:rPr lang="en-US" altLang="en-US" sz="3200" smtClean="0"/>
              <a:t>The universe was orderly and good.</a:t>
            </a:r>
          </a:p>
          <a:p>
            <a:pPr lvl="1" eaLnBrk="1" hangingPunct="1">
              <a:lnSpc>
                <a:spcPct val="90000"/>
              </a:lnSpc>
            </a:pPr>
            <a:r>
              <a:rPr lang="en-US" altLang="en-US" sz="3200" smtClean="0"/>
              <a:t>Through the use of reason, every human being was perfectible.</a:t>
            </a:r>
          </a:p>
          <a:p>
            <a:pPr lvl="1" eaLnBrk="1" hangingPunct="1">
              <a:lnSpc>
                <a:spcPct val="90000"/>
              </a:lnSpc>
            </a:pPr>
            <a:r>
              <a:rPr lang="en-US" altLang="en-US" sz="3200" smtClean="0"/>
              <a:t>God’s objective was the happiness of his creatures.</a:t>
            </a:r>
          </a:p>
          <a:p>
            <a:pPr lvl="1" eaLnBrk="1" hangingPunct="1">
              <a:lnSpc>
                <a:spcPct val="90000"/>
              </a:lnSpc>
            </a:pPr>
            <a:r>
              <a:rPr lang="en-US" altLang="en-US" sz="3200" smtClean="0"/>
              <a:t>There were punishments and rewards after this life</a:t>
            </a:r>
          </a:p>
          <a:p>
            <a:pPr lvl="1" eaLnBrk="1" hangingPunct="1">
              <a:lnSpc>
                <a:spcPct val="90000"/>
              </a:lnSpc>
            </a:pPr>
            <a:r>
              <a:rPr lang="en-US" altLang="en-US" sz="3200" smtClean="0"/>
              <a:t>Their faith was a philosophy and a guide for an ethical way of living rather than an organized religious institution</a:t>
            </a:r>
            <a:endParaRPr lang="en-US"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 calcmode="lin" valueType="num">
                                      <p:cBhvr additive="base">
                                        <p:cTn id="18"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 calcmode="lin" valueType="num">
                                      <p:cBhvr additive="base">
                                        <p:cTn id="24"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7411">
                                            <p:txEl>
                                              <p:pRg st="4" end="4"/>
                                            </p:txEl>
                                          </p:spTgt>
                                        </p:tgtEl>
                                        <p:attrNameLst>
                                          <p:attrName>style.visibility</p:attrName>
                                        </p:attrNameLst>
                                      </p:cBhvr>
                                      <p:to>
                                        <p:strVal val="visible"/>
                                      </p:to>
                                    </p:set>
                                    <p:anim calcmode="lin" valueType="num">
                                      <p:cBhvr additive="base">
                                        <p:cTn id="30"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 calcmode="lin" valueType="num">
                                      <p:cBhvr additive="base">
                                        <p:cTn id="36"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folHlink"/>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639762"/>
          </a:xfrm>
        </p:spPr>
        <p:txBody>
          <a:bodyPr/>
          <a:lstStyle/>
          <a:p>
            <a:pPr eaLnBrk="1" hangingPunct="1"/>
            <a:r>
              <a:rPr lang="en-US" altLang="en-US" b="1" smtClean="0"/>
              <a:t>Deists did NOT believe</a:t>
            </a:r>
          </a:p>
        </p:txBody>
      </p:sp>
      <p:sp>
        <p:nvSpPr>
          <p:cNvPr id="19459" name="Rectangle 3"/>
          <p:cNvSpPr>
            <a:spLocks noGrp="1" noChangeArrowheads="1"/>
          </p:cNvSpPr>
          <p:nvPr>
            <p:ph type="body" idx="1"/>
          </p:nvPr>
        </p:nvSpPr>
        <p:spPr>
          <a:xfrm>
            <a:off x="457200" y="838200"/>
            <a:ext cx="8229600" cy="5791200"/>
          </a:xfrm>
        </p:spPr>
        <p:txBody>
          <a:bodyPr/>
          <a:lstStyle/>
          <a:p>
            <a:pPr eaLnBrk="1" hangingPunct="1">
              <a:lnSpc>
                <a:spcPct val="90000"/>
              </a:lnSpc>
              <a:buFontTx/>
              <a:buNone/>
            </a:pPr>
            <a:endParaRPr lang="en-US" altLang="en-US" sz="2400" smtClean="0"/>
          </a:p>
          <a:p>
            <a:pPr lvl="1" eaLnBrk="1" hangingPunct="1">
              <a:lnSpc>
                <a:spcPct val="90000"/>
              </a:lnSpc>
            </a:pPr>
            <a:r>
              <a:rPr lang="en-US" altLang="en-US" sz="3200" smtClean="0"/>
              <a:t>In superstition</a:t>
            </a:r>
          </a:p>
          <a:p>
            <a:pPr lvl="1" eaLnBrk="1" hangingPunct="1">
              <a:lnSpc>
                <a:spcPct val="90000"/>
              </a:lnSpc>
            </a:pPr>
            <a:r>
              <a:rPr lang="en-US" altLang="en-US" sz="3200" smtClean="0"/>
              <a:t>In the holy trinity</a:t>
            </a:r>
          </a:p>
          <a:p>
            <a:pPr lvl="1" eaLnBrk="1" hangingPunct="1">
              <a:lnSpc>
                <a:spcPct val="90000"/>
              </a:lnSpc>
            </a:pPr>
            <a:r>
              <a:rPr lang="en-US" altLang="en-US" sz="3200" smtClean="0"/>
              <a:t>In a literal interpretation of the bible</a:t>
            </a:r>
          </a:p>
          <a:p>
            <a:pPr lvl="1" eaLnBrk="1" hangingPunct="1">
              <a:lnSpc>
                <a:spcPct val="90000"/>
              </a:lnSpc>
            </a:pPr>
            <a:r>
              <a:rPr lang="en-US" altLang="en-US" sz="3200" smtClean="0"/>
              <a:t>That worship required attending a service (one could worship privately)</a:t>
            </a:r>
          </a:p>
          <a:p>
            <a:pPr lvl="1" eaLnBrk="1" hangingPunct="1">
              <a:lnSpc>
                <a:spcPct val="90000"/>
              </a:lnSpc>
            </a:pPr>
            <a:endParaRPr lang="en-US" altLang="en-US" sz="2000" smtClean="0"/>
          </a:p>
        </p:txBody>
      </p:sp>
      <p:pic>
        <p:nvPicPr>
          <p:cNvPr id="19460" name="Picture 4" descr="bumpersticker reason religion larg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9200" y="4038600"/>
            <a:ext cx="6629400" cy="1371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9461" name="Text Box 5"/>
          <p:cNvSpPr txBox="1">
            <a:spLocks noChangeArrowheads="1"/>
          </p:cNvSpPr>
          <p:nvPr/>
        </p:nvSpPr>
        <p:spPr bwMode="auto">
          <a:xfrm>
            <a:off x="990600" y="5562600"/>
            <a:ext cx="7239000" cy="946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John Locke said “Believe in Jesus and lead a moral life.”</a:t>
            </a:r>
          </a:p>
        </p:txBody>
      </p:sp>
      <p:sp>
        <p:nvSpPr>
          <p:cNvPr id="19462" name="Rectangle 6"/>
          <p:cNvSpPr>
            <a:spLocks noChangeArrowheads="1"/>
          </p:cNvSpPr>
          <p:nvPr/>
        </p:nvSpPr>
        <p:spPr bwMode="auto">
          <a:xfrm>
            <a:off x="990600" y="5562600"/>
            <a:ext cx="7162800" cy="914400"/>
          </a:xfrm>
          <a:prstGeom prst="rect">
            <a:avLst/>
          </a:prstGeom>
          <a:noFill/>
          <a:ln w="76200" cmpd="tri">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additive="base">
                                        <p:cTn id="12"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 calcmode="lin" valueType="num">
                                      <p:cBhvr additive="base">
                                        <p:cTn id="18"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9459">
                                            <p:txEl>
                                              <p:pRg st="3" end="3"/>
                                            </p:txEl>
                                          </p:spTgt>
                                        </p:tgtEl>
                                        <p:attrNameLst>
                                          <p:attrName>style.visibility</p:attrName>
                                        </p:attrNameLst>
                                      </p:cBhvr>
                                      <p:to>
                                        <p:strVal val="visible"/>
                                      </p:to>
                                    </p:set>
                                    <p:anim calcmode="lin" valueType="num">
                                      <p:cBhvr additive="base">
                                        <p:cTn id="24"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9459">
                                            <p:txEl>
                                              <p:pRg st="4" end="4"/>
                                            </p:txEl>
                                          </p:spTgt>
                                        </p:tgtEl>
                                        <p:attrNameLst>
                                          <p:attrName>style.visibility</p:attrName>
                                        </p:attrNameLst>
                                      </p:cBhvr>
                                      <p:to>
                                        <p:strVal val="visible"/>
                                      </p:to>
                                    </p:set>
                                    <p:anim calcmode="lin" valueType="num">
                                      <p:cBhvr additive="base">
                                        <p:cTn id="30"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9460"/>
                                        </p:tgtEl>
                                        <p:attrNameLst>
                                          <p:attrName>style.visibility</p:attrName>
                                        </p:attrNameLst>
                                      </p:cBhvr>
                                      <p:to>
                                        <p:strVal val="visible"/>
                                      </p:to>
                                    </p:set>
                                    <p:animEffect transition="in" filter="checkerboard(across)">
                                      <p:cBhvr>
                                        <p:cTn id="36" dur="500"/>
                                        <p:tgtEl>
                                          <p:spTgt spid="19460"/>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9461"/>
                                        </p:tgtEl>
                                        <p:attrNameLst>
                                          <p:attrName>style.visibility</p:attrName>
                                        </p:attrNameLst>
                                      </p:cBhvr>
                                      <p:to>
                                        <p:strVal val="visible"/>
                                      </p:to>
                                    </p:set>
                                    <p:animEffect transition="in" filter="checkerboard(across)">
                                      <p:cBhvr>
                                        <p:cTn id="39" dur="500"/>
                                        <p:tgtEl>
                                          <p:spTgt spid="1946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9462"/>
                                        </p:tgtEl>
                                        <p:attrNameLst>
                                          <p:attrName>style.visibility</p:attrName>
                                        </p:attrNameLst>
                                      </p:cBhvr>
                                      <p:to>
                                        <p:strVal val="visible"/>
                                      </p:to>
                                    </p:set>
                                    <p:animEffect transition="in" filter="checkerboard(across)">
                                      <p:cBhvr>
                                        <p:cTn id="4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autoUpdateAnimBg="0"/>
      <p:bldP spid="19461" grpId="0"/>
      <p:bldP spid="1946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smtClean="0"/>
              <a:t>Rationalism Literature:</a:t>
            </a:r>
          </a:p>
        </p:txBody>
      </p:sp>
      <p:sp>
        <p:nvSpPr>
          <p:cNvPr id="10243" name="Rectangle 3"/>
          <p:cNvSpPr>
            <a:spLocks noGrp="1" noChangeArrowheads="1"/>
          </p:cNvSpPr>
          <p:nvPr>
            <p:ph type="body" idx="1"/>
          </p:nvPr>
        </p:nvSpPr>
        <p:spPr>
          <a:xfrm>
            <a:off x="457200" y="1295400"/>
            <a:ext cx="8229600" cy="5334000"/>
          </a:xfrm>
        </p:spPr>
        <p:txBody>
          <a:bodyPr/>
          <a:lstStyle/>
          <a:p>
            <a:pPr eaLnBrk="1" hangingPunct="1">
              <a:lnSpc>
                <a:spcPct val="90000"/>
              </a:lnSpc>
              <a:buFontTx/>
              <a:buNone/>
            </a:pPr>
            <a:r>
              <a:rPr lang="en-US" altLang="en-US" sz="2800" smtClean="0"/>
              <a:t>	 - mostly devoted to politics, philosophy, ethics, and science</a:t>
            </a:r>
          </a:p>
          <a:p>
            <a:pPr lvl="1" eaLnBrk="1" hangingPunct="1">
              <a:lnSpc>
                <a:spcPct val="90000"/>
              </a:lnSpc>
            </a:pPr>
            <a:r>
              <a:rPr lang="en-US" altLang="en-US" smtClean="0"/>
              <a:t>Persuasive essays and pamphlets</a:t>
            </a:r>
          </a:p>
          <a:p>
            <a:pPr lvl="1" eaLnBrk="1" hangingPunct="1">
              <a:lnSpc>
                <a:spcPct val="90000"/>
              </a:lnSpc>
            </a:pPr>
            <a:r>
              <a:rPr lang="en-US" altLang="en-US" smtClean="0"/>
              <a:t>Songs</a:t>
            </a:r>
          </a:p>
          <a:p>
            <a:pPr lvl="1" eaLnBrk="1" hangingPunct="1">
              <a:lnSpc>
                <a:spcPct val="90000"/>
              </a:lnSpc>
            </a:pPr>
            <a:r>
              <a:rPr lang="en-US" altLang="en-US" smtClean="0"/>
              <a:t>Speeches</a:t>
            </a:r>
          </a:p>
          <a:p>
            <a:pPr lvl="1" eaLnBrk="1" hangingPunct="1">
              <a:lnSpc>
                <a:spcPct val="90000"/>
              </a:lnSpc>
            </a:pPr>
            <a:r>
              <a:rPr lang="en-US" altLang="en-US" smtClean="0"/>
              <a:t>Poems</a:t>
            </a:r>
          </a:p>
          <a:p>
            <a:pPr lvl="1" eaLnBrk="1" hangingPunct="1">
              <a:lnSpc>
                <a:spcPct val="90000"/>
              </a:lnSpc>
              <a:buFontTx/>
              <a:buNone/>
            </a:pPr>
            <a:endParaRPr lang="en-US" altLang="en-US" smtClean="0"/>
          </a:p>
          <a:p>
            <a:pPr lvl="1" eaLnBrk="1" hangingPunct="1">
              <a:lnSpc>
                <a:spcPct val="90000"/>
              </a:lnSpc>
            </a:pPr>
            <a:r>
              <a:rPr lang="en-US" altLang="en-US" smtClean="0"/>
              <a:t>Documents such as </a:t>
            </a:r>
            <a:r>
              <a:rPr lang="en-US" altLang="en-US" b="1" i="1" smtClean="0"/>
              <a:t>The Declaration of</a:t>
            </a:r>
            <a:r>
              <a:rPr lang="en-US" altLang="en-US" i="1" smtClean="0"/>
              <a:t> </a:t>
            </a:r>
            <a:r>
              <a:rPr lang="en-US" altLang="en-US" b="1" i="1" smtClean="0"/>
              <a:t>Independence</a:t>
            </a:r>
            <a:r>
              <a:rPr lang="en-US" altLang="en-US" i="1" smtClean="0"/>
              <a:t>-</a:t>
            </a:r>
            <a:r>
              <a:rPr lang="en-US" altLang="en-US" smtClean="0"/>
              <a:t>-which bases its arguments on rationalist assumptions about the relations between people, God, and natural law.</a:t>
            </a:r>
            <a:endParaRPr lang="en-US" altLang="en-US" sz="2400" smtClean="0"/>
          </a:p>
          <a:p>
            <a:pPr lvl="1" eaLnBrk="1" hangingPunct="1">
              <a:lnSpc>
                <a:spcPct val="90000"/>
              </a:lnSpc>
              <a:buFontTx/>
              <a:buNone/>
            </a:pPr>
            <a:endParaRPr lang="en-US" altLang="en-US" sz="2400" i="1" smtClean="0"/>
          </a:p>
        </p:txBody>
      </p:sp>
      <p:pic>
        <p:nvPicPr>
          <p:cNvPr id="14340" name="Picture 6" descr="commons sens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1828800"/>
            <a:ext cx="1727200" cy="2590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additive="base">
                                        <p:cTn id="18"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243">
                                            <p:txEl>
                                              <p:pRg st="2" end="2"/>
                                            </p:txEl>
                                          </p:spTgt>
                                        </p:tgtEl>
                                        <p:attrNameLst>
                                          <p:attrName>style.visibility</p:attrName>
                                        </p:attrNameLst>
                                      </p:cBhvr>
                                      <p:to>
                                        <p:strVal val="visible"/>
                                      </p:to>
                                    </p:set>
                                    <p:anim calcmode="lin" valueType="num">
                                      <p:cBhvr additive="base">
                                        <p:cTn id="24"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243">
                                            <p:txEl>
                                              <p:pRg st="3" end="3"/>
                                            </p:txEl>
                                          </p:spTgt>
                                        </p:tgtEl>
                                        <p:attrNameLst>
                                          <p:attrName>style.visibility</p:attrName>
                                        </p:attrNameLst>
                                      </p:cBhvr>
                                      <p:to>
                                        <p:strVal val="visible"/>
                                      </p:to>
                                    </p:set>
                                    <p:anim calcmode="lin" valueType="num">
                                      <p:cBhvr additive="base">
                                        <p:cTn id="30"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243">
                                            <p:txEl>
                                              <p:pRg st="4" end="4"/>
                                            </p:txEl>
                                          </p:spTgt>
                                        </p:tgtEl>
                                        <p:attrNameLst>
                                          <p:attrName>style.visibility</p:attrName>
                                        </p:attrNameLst>
                                      </p:cBhvr>
                                      <p:to>
                                        <p:strVal val="visible"/>
                                      </p:to>
                                    </p:set>
                                    <p:anim calcmode="lin" valueType="num">
                                      <p:cBhvr additive="base">
                                        <p:cTn id="36"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 calcmode="lin" valueType="num">
                                      <p:cBhvr additive="base">
                                        <p:cTn id="42"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3300"/>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smtClean="0"/>
              <a:t>Reason thrived on…</a:t>
            </a:r>
          </a:p>
        </p:txBody>
      </p:sp>
      <p:sp>
        <p:nvSpPr>
          <p:cNvPr id="22531" name="Rectangle 3"/>
          <p:cNvSpPr>
            <a:spLocks noGrp="1" noChangeArrowheads="1"/>
          </p:cNvSpPr>
          <p:nvPr>
            <p:ph type="body" idx="1"/>
          </p:nvPr>
        </p:nvSpPr>
        <p:spPr>
          <a:xfrm>
            <a:off x="457200" y="1295400"/>
            <a:ext cx="8229600" cy="5334000"/>
          </a:xfrm>
        </p:spPr>
        <p:txBody>
          <a:bodyPr/>
          <a:lstStyle/>
          <a:p>
            <a:pPr eaLnBrk="1" hangingPunct="1"/>
            <a:r>
              <a:rPr lang="en-US" altLang="en-US" smtClean="0"/>
              <a:t>Freedom of speech</a:t>
            </a:r>
          </a:p>
          <a:p>
            <a:pPr eaLnBrk="1" hangingPunct="1"/>
            <a:r>
              <a:rPr lang="en-US" altLang="en-US" smtClean="0"/>
              <a:t>Freedom from arbitrary rules</a:t>
            </a:r>
          </a:p>
          <a:p>
            <a:pPr eaLnBrk="1" hangingPunct="1"/>
            <a:r>
              <a:rPr lang="en-US" altLang="en-US" smtClean="0"/>
              <a:t>Freedom to experiment</a:t>
            </a:r>
          </a:p>
          <a:p>
            <a:pPr eaLnBrk="1" hangingPunct="1"/>
            <a:r>
              <a:rPr lang="en-US" altLang="en-US" smtClean="0"/>
              <a:t>Freedom to question existing laws and institutions</a:t>
            </a:r>
          </a:p>
          <a:p>
            <a:pPr eaLnBrk="1" hangingPunct="1"/>
            <a:endParaRPr lang="en-US" altLang="en-US" smtClean="0"/>
          </a:p>
          <a:p>
            <a:pPr eaLnBrk="1" hangingPunct="1">
              <a:buFontTx/>
              <a:buNone/>
            </a:pPr>
            <a:endParaRPr lang="en-US" altLang="en-US" sz="2400" smtClean="0"/>
          </a:p>
          <a:p>
            <a:pPr lvl="1" eaLnBrk="1" hangingPunct="1"/>
            <a:endParaRPr lang="en-US" altLang="en-US" sz="2000" smtClean="0"/>
          </a:p>
          <a:p>
            <a:pPr lvl="1" eaLnBrk="1" hangingPunct="1">
              <a:buFontTx/>
              <a:buNone/>
            </a:pPr>
            <a:endParaRPr lang="en-US" altLang="en-US" sz="2000" i="1" smtClean="0"/>
          </a:p>
        </p:txBody>
      </p:sp>
      <p:pic>
        <p:nvPicPr>
          <p:cNvPr id="15364" name="Picture 6" descr="b_founding_fathers"/>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5400" y="3840163"/>
            <a:ext cx="3352800" cy="30178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5" name="Picture 8" descr="pathenry"/>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4329113"/>
            <a:ext cx="3657600" cy="2528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 calcmode="lin" valueType="num">
                                      <p:cBhvr additive="base">
                                        <p:cTn id="18"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2531">
                                            <p:txEl>
                                              <p:pRg st="2" end="2"/>
                                            </p:txEl>
                                          </p:spTgt>
                                        </p:tgtEl>
                                        <p:attrNameLst>
                                          <p:attrName>style.visibility</p:attrName>
                                        </p:attrNameLst>
                                      </p:cBhvr>
                                      <p:to>
                                        <p:strVal val="visible"/>
                                      </p:to>
                                    </p:set>
                                    <p:anim calcmode="lin" valueType="num">
                                      <p:cBhvr additive="base">
                                        <p:cTn id="24"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2531">
                                            <p:txEl>
                                              <p:pRg st="3" end="3"/>
                                            </p:txEl>
                                          </p:spTgt>
                                        </p:tgtEl>
                                        <p:attrNameLst>
                                          <p:attrName>style.visibility</p:attrName>
                                        </p:attrNameLst>
                                      </p:cBhvr>
                                      <p:to>
                                        <p:strVal val="visible"/>
                                      </p:to>
                                    </p:set>
                                    <p:anim calcmode="lin" valueType="num">
                                      <p:cBhvr additive="base">
                                        <p:cTn id="30"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381000"/>
            <a:ext cx="8229600" cy="5745163"/>
          </a:xfrm>
        </p:spPr>
        <p:txBody>
          <a:bodyPr/>
          <a:lstStyle/>
          <a:p>
            <a:pPr eaLnBrk="1" hangingPunct="1">
              <a:buFontTx/>
              <a:buNone/>
            </a:pPr>
            <a:r>
              <a:rPr lang="en-US" altLang="en-US" smtClean="0"/>
              <a:t>	</a:t>
            </a:r>
            <a:r>
              <a:rPr lang="en-US" altLang="en-US" b="1" smtClean="0"/>
              <a:t>The Age of Reason</a:t>
            </a:r>
            <a:r>
              <a:rPr lang="en-US" altLang="en-US" smtClean="0"/>
              <a:t> in the United States </a:t>
            </a:r>
            <a:r>
              <a:rPr lang="en-US" altLang="en-US" i="1" smtClean="0"/>
              <a:t>differed</a:t>
            </a:r>
            <a:r>
              <a:rPr lang="en-US" altLang="en-US" smtClean="0"/>
              <a:t> from previous Rationalism movements in Europe namely because American citizens could test new ideas as they created a </a:t>
            </a:r>
            <a:r>
              <a:rPr lang="en-US" altLang="en-US" b="1" smtClean="0"/>
              <a:t>new society.</a:t>
            </a:r>
            <a:endParaRPr lang="en-US" altLang="en-US" sz="2400" b="1" smtClean="0"/>
          </a:p>
          <a:p>
            <a:pPr eaLnBrk="1" hangingPunct="1"/>
            <a:endParaRPr lang="en-US" altLang="en-US" smtClean="0"/>
          </a:p>
        </p:txBody>
      </p:sp>
      <p:pic>
        <p:nvPicPr>
          <p:cNvPr id="16387" name="Picture 5" descr="wethepeopl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2895600"/>
            <a:ext cx="4859338" cy="36464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6388" name="Picture 6" descr="preambl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0" y="4572000"/>
            <a:ext cx="2667000" cy="19796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6389" name="Picture 8" descr="shot"/>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24600" y="2438400"/>
            <a:ext cx="2546350" cy="2109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66CC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eaLnBrk="1" hangingPunct="1"/>
            <a:r>
              <a:rPr lang="en-US" altLang="en-US" b="1" smtClean="0"/>
              <a:t>Rationalism was about HOPE</a:t>
            </a:r>
          </a:p>
        </p:txBody>
      </p:sp>
      <p:sp>
        <p:nvSpPr>
          <p:cNvPr id="7171" name="Rectangle 3"/>
          <p:cNvSpPr>
            <a:spLocks noGrp="1" noChangeArrowheads="1"/>
          </p:cNvSpPr>
          <p:nvPr>
            <p:ph type="body" idx="1"/>
          </p:nvPr>
        </p:nvSpPr>
        <p:spPr>
          <a:xfrm>
            <a:off x="0" y="1219200"/>
            <a:ext cx="8991600" cy="5410200"/>
          </a:xfrm>
        </p:spPr>
        <p:txBody>
          <a:bodyPr/>
          <a:lstStyle/>
          <a:p>
            <a:pPr eaLnBrk="1" hangingPunct="1">
              <a:lnSpc>
                <a:spcPct val="90000"/>
              </a:lnSpc>
            </a:pPr>
            <a:r>
              <a:rPr lang="en-US" altLang="en-US" smtClean="0"/>
              <a:t>“What then is…this new man?  He is an American, who, leaving behind him all his ancient prejudices and manners, receives new ones from the new mode of life he has embraced, the new government he obeys, and the new rank he holds…[In America] individuals of all nations are melted into a new race of men, whose labors…will one day cause great changes in the world.”</a:t>
            </a:r>
          </a:p>
          <a:p>
            <a:pPr lvl="1" eaLnBrk="1" hangingPunct="1">
              <a:lnSpc>
                <a:spcPct val="90000"/>
              </a:lnSpc>
            </a:pPr>
            <a:r>
              <a:rPr lang="en-US" altLang="en-US" smtClean="0"/>
              <a:t>Michel-Guillaume Jean de Crevecoeur, </a:t>
            </a:r>
          </a:p>
          <a:p>
            <a:pPr lvl="1" eaLnBrk="1" hangingPunct="1">
              <a:lnSpc>
                <a:spcPct val="90000"/>
              </a:lnSpc>
              <a:buFontTx/>
              <a:buNone/>
            </a:pPr>
            <a:r>
              <a:rPr lang="en-US" altLang="en-US" i="1" smtClean="0"/>
              <a:t>Letters from an American Farmer</a:t>
            </a:r>
            <a:endParaRPr lang="en-US" altLang="en-US" smtClean="0"/>
          </a:p>
        </p:txBody>
      </p:sp>
      <p:pic>
        <p:nvPicPr>
          <p:cNvPr id="17412" name="Picture 4" descr="MichaelGuillaumeStCrevecoeur"/>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9000" y="4800600"/>
            <a:ext cx="1470025" cy="2057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fade">
                                      <p:cBhvr>
                                        <p:cTn id="15" dur="2000"/>
                                        <p:tgtEl>
                                          <p:spTgt spid="717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fade">
                                      <p:cBhvr>
                                        <p:cTn id="18"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idx="1"/>
          </p:nvPr>
        </p:nvSpPr>
        <p:spPr/>
        <p:txBody>
          <a:bodyPr/>
          <a:lstStyle/>
          <a:p>
            <a:r>
              <a:rPr lang="en-US" dirty="0" smtClean="0"/>
              <a:t>Now, open up your textbooks to page 96-97 and copy down the terms and definitions for the types of speeches, persuasive techniques, and </a:t>
            </a:r>
            <a:r>
              <a:rPr lang="en-US" smtClean="0"/>
              <a:t>rhetorical devices.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A GROWING NATION</a:t>
            </a:r>
            <a:endParaRPr lang="en-US" dirty="0"/>
          </a:p>
        </p:txBody>
      </p:sp>
      <p:sp>
        <p:nvSpPr>
          <p:cNvPr id="3" name="Content Placeholder 2"/>
          <p:cNvSpPr>
            <a:spLocks noGrp="1"/>
          </p:cNvSpPr>
          <p:nvPr>
            <p:ph idx="1"/>
          </p:nvPr>
        </p:nvSpPr>
        <p:spPr>
          <a:xfrm>
            <a:off x="457200" y="2743200"/>
            <a:ext cx="8229600" cy="3382963"/>
          </a:xfrm>
        </p:spPr>
        <p:txBody>
          <a:bodyPr/>
          <a:lstStyle/>
          <a:p>
            <a:endParaRPr lang="en-US" dirty="0" smtClean="0"/>
          </a:p>
          <a:p>
            <a:endParaRPr lang="en-US" dirty="0" smtClean="0"/>
          </a:p>
          <a:p>
            <a:pPr algn="ctr">
              <a:buNone/>
            </a:pPr>
            <a:r>
              <a:rPr lang="en-US" dirty="0" smtClean="0"/>
              <a:t>Essential Question: </a:t>
            </a:r>
          </a:p>
          <a:p>
            <a:r>
              <a:rPr lang="en-US" dirty="0" smtClean="0"/>
              <a:t>How </a:t>
            </a:r>
            <a:r>
              <a:rPr lang="en-US" dirty="0" smtClean="0"/>
              <a:t>do writers convey the essence of freedom?  How has the concept of freedom evolved over time? </a:t>
            </a:r>
            <a:endParaRPr lang="en-US" dirty="0"/>
          </a:p>
        </p:txBody>
      </p:sp>
      <p:pic>
        <p:nvPicPr>
          <p:cNvPr id="4" name="Picture 3" descr="Unknown.jpeg"/>
          <p:cNvPicPr>
            <a:picLocks noChangeAspect="1"/>
          </p:cNvPicPr>
          <p:nvPr/>
        </p:nvPicPr>
        <p:blipFill>
          <a:blip r:embed="rId2"/>
          <a:stretch>
            <a:fillRect/>
          </a:stretch>
        </p:blipFill>
        <p:spPr>
          <a:xfrm>
            <a:off x="2819400" y="1066800"/>
            <a:ext cx="3289300" cy="246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p:txBody>
          <a:bodyPr/>
          <a:lstStyle/>
          <a:p>
            <a:pPr>
              <a:buNone/>
            </a:pPr>
            <a:r>
              <a:rPr lang="en-US" dirty="0" smtClean="0"/>
              <a:t>-</a:t>
            </a:r>
            <a:r>
              <a:rPr lang="en-US" sz="1800" dirty="0" smtClean="0"/>
              <a:t>Puritan New England lasted from about 1630-1720. There were three things that needed to happen for that society to exist:</a:t>
            </a:r>
          </a:p>
          <a:p>
            <a:pPr>
              <a:buNone/>
            </a:pPr>
            <a:endParaRPr lang="en-US" sz="1800" dirty="0" smtClean="0"/>
          </a:p>
          <a:p>
            <a:pPr>
              <a:buNone/>
            </a:pPr>
            <a:r>
              <a:rPr lang="en-US" sz="1800" dirty="0" smtClean="0"/>
              <a:t>1</a:t>
            </a:r>
            <a:r>
              <a:rPr lang="en-US" sz="1800" dirty="0" smtClean="0"/>
              <a:t>) the colonies thrived on and required religious</a:t>
            </a:r>
            <a:r>
              <a:rPr lang="en-US" sz="1800" dirty="0" smtClean="0"/>
              <a:t> unity</a:t>
            </a:r>
          </a:p>
          <a:p>
            <a:pPr>
              <a:buNone/>
            </a:pPr>
            <a:r>
              <a:rPr lang="en-US" sz="1800" dirty="0" smtClean="0"/>
              <a:t> </a:t>
            </a:r>
            <a:r>
              <a:rPr lang="en-US" sz="1800" dirty="0" smtClean="0"/>
              <a:t>2) a proto-democratic political system was necessary to protect the unique society created in America</a:t>
            </a:r>
            <a:r>
              <a:rPr lang="en-US" sz="1800" dirty="0" smtClean="0"/>
              <a:t>;</a:t>
            </a:r>
            <a:endParaRPr lang="en-US" sz="1800" dirty="0" smtClean="0"/>
          </a:p>
          <a:p>
            <a:pPr>
              <a:buNone/>
            </a:pPr>
            <a:r>
              <a:rPr lang="en-US" sz="1800" dirty="0" smtClean="0"/>
              <a:t> </a:t>
            </a:r>
            <a:r>
              <a:rPr lang="en-US" sz="1800" dirty="0" smtClean="0"/>
              <a:t>3) the colonists devoted themselves to evading direct rule from England in order to maintain that political system. For as long as these three characteristics were unchallenged, Puritan New England existed</a:t>
            </a:r>
            <a:r>
              <a:rPr lang="en-US" sz="1800" dirty="0" smtClean="0"/>
              <a:t>.</a:t>
            </a:r>
          </a:p>
          <a:p>
            <a:pPr>
              <a:buNone/>
            </a:pPr>
            <a:endParaRPr lang="en-US" sz="1800" dirty="0" smtClean="0"/>
          </a:p>
          <a:p>
            <a:pPr>
              <a:buNone/>
            </a:pPr>
            <a:r>
              <a:rPr lang="en-US" sz="1800" dirty="0" smtClean="0"/>
              <a:t>The Colonists battled with England over religion, land, and government policies for several years. As a result, many non-Puritans began colonizing there, and politics became the new religion. </a:t>
            </a:r>
          </a:p>
          <a:p>
            <a:endParaRPr lang="en-U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6000" b="1" smtClean="0">
                <a:solidFill>
                  <a:srgbClr val="871F1C"/>
                </a:solidFill>
                <a:latin typeface="PMingLiU" panose="02020500000000000000" pitchFamily="18" charset="-120"/>
              </a:rPr>
              <a:t>Rationalism</a:t>
            </a:r>
            <a:endParaRPr lang="en-US" altLang="en-US" sz="6000" b="1" smtClean="0">
              <a:latin typeface="PMingLiU" panose="02020500000000000000" pitchFamily="18" charset="-120"/>
            </a:endParaRPr>
          </a:p>
        </p:txBody>
      </p:sp>
      <p:sp>
        <p:nvSpPr>
          <p:cNvPr id="3075" name="Rectangle 3"/>
          <p:cNvSpPr>
            <a:spLocks noGrp="1" noChangeArrowheads="1"/>
          </p:cNvSpPr>
          <p:nvPr>
            <p:ph type="body" idx="1"/>
          </p:nvPr>
        </p:nvSpPr>
        <p:spPr>
          <a:xfrm>
            <a:off x="457200" y="1219200"/>
            <a:ext cx="8229600" cy="5486400"/>
          </a:xfrm>
        </p:spPr>
        <p:txBody>
          <a:bodyPr/>
          <a:lstStyle/>
          <a:p>
            <a:pPr eaLnBrk="1" hangingPunct="1"/>
            <a:r>
              <a:rPr lang="en-US" altLang="en-US" sz="2800" b="1" smtClean="0"/>
              <a:t>Rationalism</a:t>
            </a:r>
            <a:r>
              <a:rPr lang="en-US" altLang="en-US" sz="2800" smtClean="0"/>
              <a:t> – </a:t>
            </a:r>
            <a:r>
              <a:rPr lang="en-US" altLang="en-US" smtClean="0"/>
              <a:t>the belief that human beings can arrive at truth by using </a:t>
            </a:r>
            <a:r>
              <a:rPr lang="en-US" altLang="en-US" i="1" smtClean="0"/>
              <a:t>reason</a:t>
            </a:r>
            <a:r>
              <a:rPr lang="en-US" altLang="en-US" smtClean="0"/>
              <a:t>, rather than by relying on the authority of the past, on religious faith, or intuition.</a:t>
            </a:r>
            <a:endParaRPr lang="en-US" altLang="en-US" sz="2800" smtClean="0"/>
          </a:p>
          <a:p>
            <a:pPr eaLnBrk="1" hangingPunct="1"/>
            <a:r>
              <a:rPr lang="en-US" altLang="en-US" sz="4400" i="1" smtClean="0"/>
              <a:t>REASON! </a:t>
            </a:r>
          </a:p>
          <a:p>
            <a:pPr lvl="4" eaLnBrk="1" hangingPunct="1">
              <a:buFontTx/>
              <a:buNone/>
            </a:pPr>
            <a:endParaRPr lang="en-US" altLang="en-US" sz="2400" b="1" i="1" smtClean="0">
              <a:latin typeface="Algerian" panose="04020705040A02060702" pitchFamily="82" charset="0"/>
            </a:endParaRPr>
          </a:p>
        </p:txBody>
      </p:sp>
      <p:pic>
        <p:nvPicPr>
          <p:cNvPr id="3076" name="Picture 9" descr="the_age_of_reason pa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4114800"/>
            <a:ext cx="1625600" cy="2514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10" descr="Age_of_Reasonbottlelogo"/>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400" y="3275013"/>
            <a:ext cx="3789363" cy="3582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folHlink"/>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A reaction against Puritanism</a:t>
            </a:r>
          </a:p>
        </p:txBody>
      </p:sp>
      <p:sp>
        <p:nvSpPr>
          <p:cNvPr id="4099" name="Rectangle 3"/>
          <p:cNvSpPr>
            <a:spLocks noGrp="1" noChangeArrowheads="1"/>
          </p:cNvSpPr>
          <p:nvPr>
            <p:ph type="body" idx="1"/>
          </p:nvPr>
        </p:nvSpPr>
        <p:spPr/>
        <p:txBody>
          <a:bodyPr/>
          <a:lstStyle/>
          <a:p>
            <a:pPr eaLnBrk="1" hangingPunct="1"/>
            <a:r>
              <a:rPr lang="en-US" altLang="en-US" smtClean="0"/>
              <a:t>By the end of the 17</a:t>
            </a:r>
            <a:r>
              <a:rPr lang="en-US" altLang="en-US" baseline="30000" smtClean="0"/>
              <a:t>th</a:t>
            </a:r>
            <a:r>
              <a:rPr lang="en-US" altLang="en-US" smtClean="0"/>
              <a:t> century, </a:t>
            </a:r>
            <a:r>
              <a:rPr lang="en-US" altLang="en-US" b="1" smtClean="0"/>
              <a:t>reason</a:t>
            </a:r>
            <a:r>
              <a:rPr lang="en-US" altLang="en-US" smtClean="0"/>
              <a:t> began to present a challenge to the unshakable faith of the Puritans.</a:t>
            </a:r>
          </a:p>
          <a:p>
            <a:pPr eaLnBrk="1" hangingPunct="1"/>
            <a:endParaRPr lang="en-US" altLang="en-US" smtClean="0"/>
          </a:p>
        </p:txBody>
      </p:sp>
      <p:pic>
        <p:nvPicPr>
          <p:cNvPr id="4100" name="Picture 6" descr="new ideas"/>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200400"/>
            <a:ext cx="3365500" cy="3429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101" name="Picture 7" descr="puritanhars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7400" y="3148013"/>
            <a:ext cx="2740025" cy="3709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02" name="Rectangle 8"/>
          <p:cNvSpPr>
            <a:spLocks noChangeArrowheads="1"/>
          </p:cNvSpPr>
          <p:nvPr/>
        </p:nvSpPr>
        <p:spPr bwMode="auto">
          <a:xfrm>
            <a:off x="3886200" y="4038600"/>
            <a:ext cx="14478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VS.</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52400" y="381000"/>
            <a:ext cx="4191000" cy="6248400"/>
          </a:xfrm>
        </p:spPr>
        <p:txBody>
          <a:bodyPr/>
          <a:lstStyle/>
          <a:p>
            <a:pPr eaLnBrk="1" hangingPunct="1">
              <a:buFontTx/>
              <a:buNone/>
            </a:pPr>
            <a:r>
              <a:rPr lang="en-US" altLang="en-US" smtClean="0"/>
              <a:t>	</a:t>
            </a:r>
            <a:r>
              <a:rPr lang="en-US" altLang="en-US" i="1" smtClean="0"/>
              <a:t>Descartes’</a:t>
            </a:r>
            <a:r>
              <a:rPr lang="en-US" altLang="en-US" smtClean="0"/>
              <a:t> </a:t>
            </a:r>
            <a:r>
              <a:rPr lang="en-US" altLang="en-US" b="1" smtClean="0"/>
              <a:t>"I think, therefore I am,"</a:t>
            </a:r>
            <a:r>
              <a:rPr lang="en-US" altLang="en-US" smtClean="0"/>
              <a:t> </a:t>
            </a:r>
          </a:p>
          <a:p>
            <a:pPr eaLnBrk="1" hangingPunct="1">
              <a:buFontTx/>
              <a:buNone/>
            </a:pPr>
            <a:r>
              <a:rPr lang="en-US" altLang="en-US" smtClean="0"/>
              <a:t>replaces </a:t>
            </a:r>
            <a:r>
              <a:rPr lang="en-US" altLang="en-US" i="1" smtClean="0"/>
              <a:t>Anselm’s</a:t>
            </a:r>
            <a:r>
              <a:rPr lang="en-US" altLang="en-US" smtClean="0"/>
              <a:t> </a:t>
            </a:r>
          </a:p>
          <a:p>
            <a:pPr eaLnBrk="1" hangingPunct="1">
              <a:buFontTx/>
              <a:buNone/>
            </a:pPr>
            <a:r>
              <a:rPr lang="en-US" altLang="en-US" smtClean="0"/>
              <a:t>	</a:t>
            </a:r>
            <a:r>
              <a:rPr lang="en-US" altLang="en-US" b="1" smtClean="0"/>
              <a:t>"I believe so that I might understand.”</a:t>
            </a:r>
            <a:r>
              <a:rPr lang="en-US" altLang="en-US" smtClean="0"/>
              <a:t> </a:t>
            </a:r>
          </a:p>
        </p:txBody>
      </p:sp>
      <p:pic>
        <p:nvPicPr>
          <p:cNvPr id="13319" name="Picture 7" descr="dre0608l"/>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3400" y="533400"/>
            <a:ext cx="4576763" cy="5867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320" name="Text Box 8"/>
          <p:cNvSpPr txBox="1">
            <a:spLocks noChangeArrowheads="1"/>
          </p:cNvSpPr>
          <p:nvPr/>
        </p:nvSpPr>
        <p:spPr bwMode="auto">
          <a:xfrm>
            <a:off x="609600" y="4267200"/>
            <a:ext cx="3352800" cy="2284413"/>
          </a:xfrm>
          <a:prstGeom prst="rect">
            <a:avLst/>
          </a:prstGeom>
          <a:noFill/>
          <a:ln w="57150" cmpd="thickThin">
            <a:solidFill>
              <a:srgbClr val="FF66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Elephant" panose="02020904090505020303" pitchFamily="18" charset="0"/>
              </a:rPr>
              <a:t>REASON and LOGIC become more important than FAITH and RELIGION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diamond(in)">
                                      <p:cBhvr>
                                        <p:cTn id="7" dur="20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319"/>
                                        </p:tgtEl>
                                        <p:attrNameLst>
                                          <p:attrName>style.visibility</p:attrName>
                                        </p:attrNameLst>
                                      </p:cBhvr>
                                      <p:to>
                                        <p:strVal val="visible"/>
                                      </p:to>
                                    </p:set>
                                    <p:anim calcmode="lin" valueType="num">
                                      <p:cBhvr additive="base">
                                        <p:cTn id="12" dur="500" fill="hold"/>
                                        <p:tgtEl>
                                          <p:spTgt spid="13319"/>
                                        </p:tgtEl>
                                        <p:attrNameLst>
                                          <p:attrName>ppt_x</p:attrName>
                                        </p:attrNameLst>
                                      </p:cBhvr>
                                      <p:tavLst>
                                        <p:tav tm="0">
                                          <p:val>
                                            <p:strVal val="#ppt_x"/>
                                          </p:val>
                                        </p:tav>
                                        <p:tav tm="100000">
                                          <p:val>
                                            <p:strVal val="#ppt_x"/>
                                          </p:val>
                                        </p:tav>
                                      </p:tavLst>
                                    </p:anim>
                                    <p:anim calcmode="lin" valueType="num">
                                      <p:cBhvr additive="base">
                                        <p:cTn id="13"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DDEDF7"/>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Thomas Jefferson’s Bible</a:t>
            </a:r>
          </a:p>
        </p:txBody>
      </p:sp>
      <p:sp>
        <p:nvSpPr>
          <p:cNvPr id="28676" name="Rectangle 4"/>
          <p:cNvSpPr>
            <a:spLocks noGrp="1" noChangeArrowheads="1"/>
          </p:cNvSpPr>
          <p:nvPr>
            <p:ph type="body" sz="half" idx="1"/>
          </p:nvPr>
        </p:nvSpPr>
        <p:spPr>
          <a:xfrm>
            <a:off x="152400" y="1447800"/>
            <a:ext cx="5486400" cy="5181600"/>
          </a:xfrm>
        </p:spPr>
        <p:txBody>
          <a:bodyPr/>
          <a:lstStyle/>
          <a:p>
            <a:pPr eaLnBrk="1" hangingPunct="1">
              <a:lnSpc>
                <a:spcPct val="90000"/>
              </a:lnSpc>
            </a:pPr>
            <a:r>
              <a:rPr lang="en-US" altLang="en-US" sz="2800" smtClean="0"/>
              <a:t>Jefferson changed parts of the Bible to create a new version—particularly the parts that tell the life of Jesus</a:t>
            </a:r>
          </a:p>
          <a:p>
            <a:pPr eaLnBrk="1" hangingPunct="1">
              <a:lnSpc>
                <a:spcPct val="90000"/>
              </a:lnSpc>
            </a:pPr>
            <a:r>
              <a:rPr lang="en-US" altLang="en-US" sz="2800" smtClean="0"/>
              <a:t>In it, he removed all references to supernatural aspects: miracles, angels, and the divinity and resurrection of Jesus.</a:t>
            </a:r>
          </a:p>
          <a:p>
            <a:pPr eaLnBrk="1" hangingPunct="1">
              <a:lnSpc>
                <a:spcPct val="90000"/>
              </a:lnSpc>
            </a:pPr>
            <a:r>
              <a:rPr lang="en-US" altLang="en-US" sz="2800" smtClean="0"/>
              <a:t>He wanted a Bible that showed Jesus as a great moral teacher, but nothing more.</a:t>
            </a:r>
          </a:p>
        </p:txBody>
      </p:sp>
      <p:pic>
        <p:nvPicPr>
          <p:cNvPr id="6148" name="Picture 6" descr="JeffersonBible"/>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773738" y="1752600"/>
            <a:ext cx="3370262" cy="419100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ox(in)">
                                      <p:cBhvr>
                                        <p:cTn id="7" dur="500"/>
                                        <p:tgtEl>
                                          <p:spTgt spid="28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box(in)">
                                      <p:cBhvr>
                                        <p:cTn id="12" dur="500"/>
                                        <p:tgtEl>
                                          <p:spTgt spid="28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box(in)">
                                      <p:cBhvr>
                                        <p:cTn id="17" dur="500"/>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FF9900"/>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304800"/>
            <a:ext cx="8229600" cy="5821363"/>
          </a:xfrm>
        </p:spPr>
        <p:txBody>
          <a:bodyPr/>
          <a:lstStyle/>
          <a:p>
            <a:pPr eaLnBrk="1" hangingPunct="1">
              <a:lnSpc>
                <a:spcPct val="90000"/>
              </a:lnSpc>
            </a:pPr>
            <a:r>
              <a:rPr lang="en-US" altLang="en-US" sz="3600" smtClean="0"/>
              <a:t>Often called “</a:t>
            </a:r>
            <a:r>
              <a:rPr lang="en-US" altLang="en-US" sz="3600" b="1" smtClean="0"/>
              <a:t>The Age of Reason</a:t>
            </a:r>
            <a:r>
              <a:rPr lang="en-US" altLang="en-US" sz="3600" smtClean="0"/>
              <a:t>” or </a:t>
            </a:r>
          </a:p>
          <a:p>
            <a:pPr eaLnBrk="1" hangingPunct="1">
              <a:lnSpc>
                <a:spcPct val="90000"/>
              </a:lnSpc>
              <a:buFontTx/>
              <a:buNone/>
            </a:pPr>
            <a:r>
              <a:rPr lang="en-US" altLang="en-US" sz="3600" smtClean="0"/>
              <a:t>“</a:t>
            </a:r>
            <a:r>
              <a:rPr lang="en-US" altLang="en-US" sz="3600" b="1" smtClean="0"/>
              <a:t>The Enlightenment</a:t>
            </a:r>
            <a:r>
              <a:rPr lang="en-US" altLang="en-US" sz="3600" smtClean="0"/>
              <a:t>”</a:t>
            </a:r>
            <a:endParaRPr lang="en-US" altLang="en-US" sz="2800" smtClean="0"/>
          </a:p>
          <a:p>
            <a:pPr eaLnBrk="1" hangingPunct="1"/>
            <a:r>
              <a:rPr lang="en-US" altLang="en-US" sz="3600" smtClean="0"/>
              <a:t>Less </a:t>
            </a:r>
            <a:r>
              <a:rPr lang="en-US" altLang="en-US" sz="3600" b="1" smtClean="0"/>
              <a:t>focus</a:t>
            </a:r>
            <a:r>
              <a:rPr lang="en-US" altLang="en-US" sz="3600" smtClean="0"/>
              <a:t> on hell or life after death – more concern with creating a better life on earth. …and yet…</a:t>
            </a:r>
            <a:endParaRPr lang="en-US" altLang="en-US" smtClean="0"/>
          </a:p>
          <a:p>
            <a:pPr eaLnBrk="1" hangingPunct="1"/>
            <a:endParaRPr lang="en-US" altLang="en-US" smtClean="0"/>
          </a:p>
        </p:txBody>
      </p:sp>
      <p:pic>
        <p:nvPicPr>
          <p:cNvPr id="12297" name="Picture 9" descr="thomas pa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52800"/>
            <a:ext cx="2328863" cy="3505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298" name="Rectangle 10"/>
          <p:cNvSpPr>
            <a:spLocks noChangeArrowheads="1"/>
          </p:cNvSpPr>
          <p:nvPr/>
        </p:nvSpPr>
        <p:spPr bwMode="auto">
          <a:xfrm>
            <a:off x="5029200" y="3505200"/>
            <a:ext cx="3470275" cy="22891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panose="02020603050405020304" pitchFamily="18" charset="0"/>
              </a:rPr>
              <a:t>I believe in one God, and no more; and I hope for happiness beyond this life.</a:t>
            </a:r>
            <a:endParaRPr lang="en-US" altLang="en-US" sz="1600">
              <a:solidFill>
                <a:srgbClr val="E7AB00"/>
              </a:solidFill>
              <a:latin typeface="Times" panose="02020603050405020304" pitchFamily="18" charset="0"/>
            </a:endParaRPr>
          </a:p>
          <a:p>
            <a:pPr eaLnBrk="1" hangingPunct="1"/>
            <a:r>
              <a:rPr lang="en-US" altLang="en-US" sz="1600">
                <a:solidFill>
                  <a:srgbClr val="E7AB00"/>
                </a:solidFill>
                <a:latin typeface="Times" panose="02020603050405020304" pitchFamily="18" charset="0"/>
              </a:rPr>
              <a:t>	</a:t>
            </a:r>
            <a:r>
              <a:rPr lang="en-US" altLang="en-US" sz="1600">
                <a:latin typeface="Times" panose="02020603050405020304" pitchFamily="18" charset="0"/>
              </a:rPr>
              <a:t>THOMAS PAINE</a:t>
            </a:r>
          </a:p>
          <a:p>
            <a:pPr eaLnBrk="1" hangingPunct="1"/>
            <a:r>
              <a:rPr lang="en-US" altLang="en-US" sz="1600">
                <a:latin typeface="Times" panose="02020603050405020304" pitchFamily="18" charset="0"/>
              </a:rPr>
              <a:t>	THE AGE OF REASON</a:t>
            </a:r>
          </a:p>
        </p:txBody>
      </p:sp>
      <p:pic>
        <p:nvPicPr>
          <p:cNvPr id="12299" name="Picture 11" descr="devi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3657600"/>
            <a:ext cx="2038350" cy="2819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300" name="Line 12"/>
          <p:cNvSpPr>
            <a:spLocks noChangeShapeType="1"/>
          </p:cNvSpPr>
          <p:nvPr/>
        </p:nvSpPr>
        <p:spPr bwMode="auto">
          <a:xfrm>
            <a:off x="228600" y="3352800"/>
            <a:ext cx="2209800" cy="3276600"/>
          </a:xfrm>
          <a:prstGeom prst="line">
            <a:avLst/>
          </a:prstGeom>
          <a:noFill/>
          <a:ln w="3810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12301" name="Line 13"/>
          <p:cNvSpPr>
            <a:spLocks noChangeShapeType="1"/>
          </p:cNvSpPr>
          <p:nvPr/>
        </p:nvSpPr>
        <p:spPr bwMode="auto">
          <a:xfrm flipH="1">
            <a:off x="152400" y="3429000"/>
            <a:ext cx="2286000" cy="3124200"/>
          </a:xfrm>
          <a:prstGeom prst="line">
            <a:avLst/>
          </a:prstGeom>
          <a:noFill/>
          <a:ln w="3810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dissolve">
                                      <p:cBhvr>
                                        <p:cTn id="10" dur="500"/>
                                        <p:tgtEl>
                                          <p:spTgt spid="122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dissolve">
                                      <p:cBhvr>
                                        <p:cTn id="15" dur="500"/>
                                        <p:tgtEl>
                                          <p:spTgt spid="12291">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2299"/>
                                        </p:tgtEl>
                                        <p:attrNameLst>
                                          <p:attrName>style.visibility</p:attrName>
                                        </p:attrNameLst>
                                      </p:cBhvr>
                                      <p:to>
                                        <p:strVal val="visible"/>
                                      </p:to>
                                    </p:set>
                                    <p:animEffect transition="in" filter="diamond(in)">
                                      <p:cBhvr>
                                        <p:cTn id="18" dur="2000"/>
                                        <p:tgtEl>
                                          <p:spTgt spid="12299"/>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2300"/>
                                        </p:tgtEl>
                                        <p:attrNameLst>
                                          <p:attrName>style.visibility</p:attrName>
                                        </p:attrNameLst>
                                      </p:cBhvr>
                                      <p:to>
                                        <p:strVal val="visible"/>
                                      </p:to>
                                    </p:set>
                                    <p:animEffect transition="in" filter="diamond(in)">
                                      <p:cBhvr>
                                        <p:cTn id="21" dur="2000"/>
                                        <p:tgtEl>
                                          <p:spTgt spid="12300"/>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2301"/>
                                        </p:tgtEl>
                                        <p:attrNameLst>
                                          <p:attrName>style.visibility</p:attrName>
                                        </p:attrNameLst>
                                      </p:cBhvr>
                                      <p:to>
                                        <p:strVal val="visible"/>
                                      </p:to>
                                    </p:set>
                                    <p:animEffect transition="in" filter="diamond(in)">
                                      <p:cBhvr>
                                        <p:cTn id="24" dur="2000"/>
                                        <p:tgtEl>
                                          <p:spTgt spid="123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2297"/>
                                        </p:tgtEl>
                                        <p:attrNameLst>
                                          <p:attrName>style.visibility</p:attrName>
                                        </p:attrNameLst>
                                      </p:cBhvr>
                                      <p:to>
                                        <p:strVal val="visible"/>
                                      </p:to>
                                    </p:set>
                                    <p:animEffect transition="in" filter="barn(inHorizontal)">
                                      <p:cBhvr>
                                        <p:cTn id="29" dur="500"/>
                                        <p:tgtEl>
                                          <p:spTgt spid="12297"/>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2298"/>
                                        </p:tgtEl>
                                        <p:attrNameLst>
                                          <p:attrName>style.visibility</p:attrName>
                                        </p:attrNameLst>
                                      </p:cBhvr>
                                      <p:to>
                                        <p:strVal val="visible"/>
                                      </p:to>
                                    </p:set>
                                    <p:animEffect transition="in" filter="barn(inHorizontal)">
                                      <p:cBhvr>
                                        <p:cTn id="32"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8" grpId="0"/>
      <p:bldP spid="12300" grpId="0" animBg="1"/>
      <p:bldP spid="1230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chemeClr val="folHlink"/>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smtClean="0"/>
              <a:t>God’s Gift to Humanity was…</a:t>
            </a:r>
          </a:p>
        </p:txBody>
      </p:sp>
      <p:sp>
        <p:nvSpPr>
          <p:cNvPr id="5123" name="Rectangle 3"/>
          <p:cNvSpPr>
            <a:spLocks noGrp="1" noChangeArrowheads="1"/>
          </p:cNvSpPr>
          <p:nvPr>
            <p:ph type="body" idx="1"/>
          </p:nvPr>
        </p:nvSpPr>
        <p:spPr>
          <a:xfrm>
            <a:off x="457200" y="1600200"/>
            <a:ext cx="8229600" cy="5029200"/>
          </a:xfrm>
        </p:spPr>
        <p:txBody>
          <a:bodyPr/>
          <a:lstStyle/>
          <a:p>
            <a:pPr eaLnBrk="1" hangingPunct="1"/>
            <a:r>
              <a:rPr lang="en-US" altLang="en-US" b="1" smtClean="0"/>
              <a:t>Reason</a:t>
            </a:r>
            <a:r>
              <a:rPr lang="en-US" altLang="en-US" smtClean="0"/>
              <a:t> – the ability to think in an ordered, logical manner enabled people to discover both scientific and spiritual truth.</a:t>
            </a:r>
          </a:p>
          <a:p>
            <a:pPr eaLnBrk="1" hangingPunct="1">
              <a:buFontTx/>
              <a:buNone/>
            </a:pPr>
            <a:r>
              <a:rPr lang="en-US" altLang="en-US" sz="2400" smtClean="0"/>
              <a:t>“</a:t>
            </a:r>
            <a:r>
              <a:rPr lang="en-US" altLang="en-US" sz="2800" smtClean="0"/>
              <a:t>Reason and free inquiry…are the natural enemies of error, and of error only.”</a:t>
            </a:r>
          </a:p>
          <a:p>
            <a:pPr eaLnBrk="1" hangingPunct="1">
              <a:buFontTx/>
              <a:buNone/>
            </a:pPr>
            <a:r>
              <a:rPr lang="en-US" altLang="en-US" sz="2800" i="1" smtClean="0"/>
              <a:t>				</a:t>
            </a:r>
            <a:r>
              <a:rPr lang="en-US" altLang="en-US" sz="2400" i="1" smtClean="0"/>
              <a:t>Thomas Jefferson, </a:t>
            </a:r>
          </a:p>
          <a:p>
            <a:pPr lvl="4" eaLnBrk="1" hangingPunct="1">
              <a:buFontTx/>
              <a:buNone/>
            </a:pPr>
            <a:r>
              <a:rPr lang="en-US" altLang="en-US" sz="2400" i="1" smtClean="0"/>
              <a:t>            Notes on the State of Virginia</a:t>
            </a:r>
            <a:endParaRPr lang="en-US" altLang="en-US" smtClean="0"/>
          </a:p>
          <a:p>
            <a:pPr lvl="4" eaLnBrk="1" hangingPunct="1">
              <a:buFontTx/>
              <a:buNone/>
            </a:pPr>
            <a:endParaRPr lang="en-US" altLang="en-US" smtClean="0"/>
          </a:p>
          <a:p>
            <a:pPr eaLnBrk="1" hangingPunct="1">
              <a:buFontTx/>
              <a:buNone/>
            </a:pPr>
            <a:endParaRPr lang="en-US" altLang="en-US" smtClean="0"/>
          </a:p>
          <a:p>
            <a:pPr eaLnBrk="1" hangingPunct="1"/>
            <a:endParaRPr lang="en-US" altLang="en-US" smtClean="0"/>
          </a:p>
        </p:txBody>
      </p:sp>
      <p:pic>
        <p:nvPicPr>
          <p:cNvPr id="5128" name="Picture 8" descr="Thomas-Jefferson"/>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4191000"/>
            <a:ext cx="2209800" cy="2514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dissolve">
                                      <p:cBhvr>
                                        <p:cTn id="20" dur="500"/>
                                        <p:tgtEl>
                                          <p:spTgt spid="5123">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dissolve">
                                      <p:cBhvr>
                                        <p:cTn id="23" dur="500"/>
                                        <p:tgtEl>
                                          <p:spTgt spid="5123">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128"/>
                                        </p:tgtEl>
                                        <p:attrNameLst>
                                          <p:attrName>style.visibility</p:attrName>
                                        </p:attrNameLst>
                                      </p:cBhvr>
                                      <p:to>
                                        <p:strVal val="visible"/>
                                      </p:to>
                                    </p:set>
                                    <p:animEffect transition="in" filter="blinds(horizontal)">
                                      <p:cBhvr>
                                        <p:cTn id="26"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812</TotalTime>
  <Words>1287</Words>
  <Application>Microsoft Macintosh PowerPoint</Application>
  <PresentationFormat>On-screen Show (4:3)</PresentationFormat>
  <Paragraphs>89</Paragraphs>
  <Slides>19</Slides>
  <Notes>1</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Default Design</vt:lpstr>
      <vt:lpstr>American Rationalism (1750-1800)</vt:lpstr>
      <vt:lpstr>UNIT 2: A GROWING NATION</vt:lpstr>
      <vt:lpstr>WHAT NOW?</vt:lpstr>
      <vt:lpstr>Rationalism</vt:lpstr>
      <vt:lpstr>A reaction against Puritanism</vt:lpstr>
      <vt:lpstr>Slide 6</vt:lpstr>
      <vt:lpstr>Thomas Jefferson’s Bible</vt:lpstr>
      <vt:lpstr>Slide 8</vt:lpstr>
      <vt:lpstr>God’s Gift to Humanity was…</vt:lpstr>
      <vt:lpstr>Unlike the Puritans…</vt:lpstr>
      <vt:lpstr>A scientific explanation for God’s existence</vt:lpstr>
      <vt:lpstr>Deism</vt:lpstr>
      <vt:lpstr>Deists believed</vt:lpstr>
      <vt:lpstr>Deists did NOT believe</vt:lpstr>
      <vt:lpstr>Rationalism Literature:</vt:lpstr>
      <vt:lpstr>Reason thrived on…</vt:lpstr>
      <vt:lpstr>Slide 17</vt:lpstr>
      <vt:lpstr>Rationalism was about HOPE</vt:lpstr>
      <vt:lpstr>TERMS TO KNOW:</vt:lpstr>
    </vt:vector>
  </TitlesOfParts>
  <Company>LTISD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Rationalism (1750-1800)</dc:title>
  <dc:creator>Lake Travis ISD</dc:creator>
  <cp:lastModifiedBy>Angie Engelbert</cp:lastModifiedBy>
  <cp:revision>28</cp:revision>
  <dcterms:created xsi:type="dcterms:W3CDTF">2016-10-16T19:07:30Z</dcterms:created>
  <dcterms:modified xsi:type="dcterms:W3CDTF">2016-10-16T19:23:03Z</dcterms:modified>
</cp:coreProperties>
</file>