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slides/slide64.xml" ContentType="application/vnd.openxmlformats-officedocument.presentationml.slide+xml"/>
  <Override PartName="/ppt/viewProps.xml" ContentType="application/vnd.openxmlformats-officedocument.presentationml.viewProps+xml"/>
  <Override PartName="/ppt/slides/slide47.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68"/>
  </p:notesMasterIdLst>
  <p:sldIdLst>
    <p:sldId id="256" r:id="rId2"/>
    <p:sldId id="273" r:id="rId3"/>
    <p:sldId id="292" r:id="rId4"/>
    <p:sldId id="293" r:id="rId5"/>
    <p:sldId id="257" r:id="rId6"/>
    <p:sldId id="274" r:id="rId7"/>
    <p:sldId id="275" r:id="rId8"/>
    <p:sldId id="276" r:id="rId9"/>
    <p:sldId id="258" r:id="rId10"/>
    <p:sldId id="301" r:id="rId11"/>
    <p:sldId id="302" r:id="rId12"/>
    <p:sldId id="303" r:id="rId13"/>
    <p:sldId id="304" r:id="rId14"/>
    <p:sldId id="305" r:id="rId15"/>
    <p:sldId id="306" r:id="rId16"/>
    <p:sldId id="307" r:id="rId17"/>
    <p:sldId id="308" r:id="rId18"/>
    <p:sldId id="263" r:id="rId19"/>
    <p:sldId id="271" r:id="rId20"/>
    <p:sldId id="277" r:id="rId21"/>
    <p:sldId id="272" r:id="rId22"/>
    <p:sldId id="278" r:id="rId23"/>
    <p:sldId id="279" r:id="rId24"/>
    <p:sldId id="264" r:id="rId25"/>
    <p:sldId id="265" r:id="rId26"/>
    <p:sldId id="267" r:id="rId27"/>
    <p:sldId id="269" r:id="rId28"/>
    <p:sldId id="270" r:id="rId29"/>
    <p:sldId id="280" r:id="rId30"/>
    <p:sldId id="281" r:id="rId31"/>
    <p:sldId id="282" r:id="rId32"/>
    <p:sldId id="283" r:id="rId33"/>
    <p:sldId id="284" r:id="rId34"/>
    <p:sldId id="285" r:id="rId35"/>
    <p:sldId id="286" r:id="rId36"/>
    <p:sldId id="287" r:id="rId37"/>
    <p:sldId id="289" r:id="rId38"/>
    <p:sldId id="290" r:id="rId39"/>
    <p:sldId id="291" r:id="rId40"/>
    <p:sldId id="288" r:id="rId41"/>
    <p:sldId id="309" r:id="rId42"/>
    <p:sldId id="294" r:id="rId43"/>
    <p:sldId id="310" r:id="rId44"/>
    <p:sldId id="311" r:id="rId45"/>
    <p:sldId id="312" r:id="rId46"/>
    <p:sldId id="296" r:id="rId47"/>
    <p:sldId id="295" r:id="rId48"/>
    <p:sldId id="297" r:id="rId49"/>
    <p:sldId id="313" r:id="rId50"/>
    <p:sldId id="298" r:id="rId51"/>
    <p:sldId id="299" r:id="rId52"/>
    <p:sldId id="300"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024" autoAdjust="0"/>
    <p:restoredTop sz="94660"/>
  </p:normalViewPr>
  <p:slideViewPr>
    <p:cSldViewPr snapToGrid="0" snapToObjects="1" showGuides="1">
      <p:cViewPr varScale="1">
        <p:scale>
          <a:sx n="51" d="100"/>
          <a:sy n="51" d="100"/>
        </p:scale>
        <p:origin x="-2024"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CDFFE-4362-DD44-B3F4-D955DBFE0134}" type="datetimeFigureOut">
              <a:rPr lang="en-US" smtClean="0"/>
              <a:t>5/29/17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6DBAE-D331-0A43-8A96-2B633F47391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86DBAE-D331-0A43-8A96-2B633F473915}" type="slidenum">
              <a:rPr lang="en-US" smtClean="0"/>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3F4FE67-E80C-CF4A-9EBE-4AC8B1A60C66}" type="datetimeFigureOut">
              <a:rPr lang="en-US" smtClean="0"/>
              <a:pPr/>
              <a:t>5/29/17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989DACB-8F80-F141-8140-43497B662F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F4FE67-E80C-CF4A-9EBE-4AC8B1A60C66}" type="datetimeFigureOut">
              <a:rPr lang="en-US" smtClean="0"/>
              <a:pPr/>
              <a:t>5/29/17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9DACB-8F80-F141-8140-43497B662F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3F4FE67-E80C-CF4A-9EBE-4AC8B1A60C66}" type="datetimeFigureOut">
              <a:rPr lang="en-US" smtClean="0"/>
              <a:pPr/>
              <a:t>5/29/17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989DACB-8F80-F141-8140-43497B662F0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3F4FE67-E80C-CF4A-9EBE-4AC8B1A60C66}" type="datetimeFigureOut">
              <a:rPr lang="en-US" smtClean="0"/>
              <a:pPr/>
              <a:t>5/29/17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989DACB-8F80-F141-8140-43497B662F0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3F4FE67-E80C-CF4A-9EBE-4AC8B1A60C66}" type="datetimeFigureOut">
              <a:rPr lang="en-US" smtClean="0"/>
              <a:pPr/>
              <a:t>5/29/17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989DACB-8F80-F141-8140-43497B662F0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3F4FE67-E80C-CF4A-9EBE-4AC8B1A60C66}" type="datetimeFigureOut">
              <a:rPr lang="en-US" smtClean="0"/>
              <a:pPr/>
              <a:t>5/29/17</a:t>
            </a:fld>
            <a:endParaRPr lang="en-US"/>
          </a:p>
        </p:txBody>
      </p:sp>
      <p:sp>
        <p:nvSpPr>
          <p:cNvPr id="10" name="Slide Number Placeholder 9"/>
          <p:cNvSpPr>
            <a:spLocks noGrp="1"/>
          </p:cNvSpPr>
          <p:nvPr>
            <p:ph type="sldNum" sz="quarter" idx="16"/>
          </p:nvPr>
        </p:nvSpPr>
        <p:spPr/>
        <p:txBody>
          <a:bodyPr rtlCol="0"/>
          <a:lstStyle/>
          <a:p>
            <a:fld id="{0989DACB-8F80-F141-8140-43497B662F0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3F4FE67-E80C-CF4A-9EBE-4AC8B1A60C66}" type="datetimeFigureOut">
              <a:rPr lang="en-US" smtClean="0"/>
              <a:pPr/>
              <a:t>5/29/17</a:t>
            </a:fld>
            <a:endParaRPr lang="en-US"/>
          </a:p>
        </p:txBody>
      </p:sp>
      <p:sp>
        <p:nvSpPr>
          <p:cNvPr id="12" name="Slide Number Placeholder 11"/>
          <p:cNvSpPr>
            <a:spLocks noGrp="1"/>
          </p:cNvSpPr>
          <p:nvPr>
            <p:ph type="sldNum" sz="quarter" idx="16"/>
          </p:nvPr>
        </p:nvSpPr>
        <p:spPr/>
        <p:txBody>
          <a:bodyPr rtlCol="0"/>
          <a:lstStyle/>
          <a:p>
            <a:fld id="{0989DACB-8F80-F141-8140-43497B662F0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F4FE67-E80C-CF4A-9EBE-4AC8B1A60C66}" type="datetimeFigureOut">
              <a:rPr lang="en-US" smtClean="0"/>
              <a:pPr/>
              <a:t>5/29/17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989DACB-8F80-F141-8140-43497B662F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4FE67-E80C-CF4A-9EBE-4AC8B1A60C66}" type="datetimeFigureOut">
              <a:rPr lang="en-US" smtClean="0"/>
              <a:pPr/>
              <a:t>5/29/17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989DACB-8F80-F141-8140-43497B662F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3F4FE67-E80C-CF4A-9EBE-4AC8B1A60C66}" type="datetimeFigureOut">
              <a:rPr lang="en-US" smtClean="0"/>
              <a:pPr/>
              <a:t>5/29/17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989DACB-8F80-F141-8140-43497B662F0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3F4FE67-E80C-CF4A-9EBE-4AC8B1A60C66}" type="datetimeFigureOut">
              <a:rPr lang="en-US" smtClean="0"/>
              <a:pPr/>
              <a:t>5/29/17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989DACB-8F80-F141-8140-43497B662F0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3F4FE67-E80C-CF4A-9EBE-4AC8B1A60C66}" type="datetimeFigureOut">
              <a:rPr lang="en-US" smtClean="0"/>
              <a:pPr/>
              <a:t>5/29/17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989DACB-8F80-F141-8140-43497B662F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968" y="310991"/>
            <a:ext cx="8515232" cy="1710451"/>
          </a:xfrm>
        </p:spPr>
        <p:txBody>
          <a:bodyPr/>
          <a:lstStyle/>
          <a:p>
            <a:pPr algn="ctr"/>
            <a:r>
              <a:rPr lang="en-US" dirty="0" smtClean="0"/>
              <a:t>2017 English 11 Final</a:t>
            </a:r>
            <a:br>
              <a:rPr lang="en-US" dirty="0" smtClean="0"/>
            </a:br>
            <a:r>
              <a:rPr lang="en-US" sz="3200" dirty="0" smtClean="0"/>
              <a:t>SEMESTER ONE</a:t>
            </a:r>
            <a:r>
              <a:rPr lang="en-US" dirty="0" smtClean="0"/>
              <a:t>	</a:t>
            </a:r>
            <a:endParaRPr lang="en-US" dirty="0"/>
          </a:p>
        </p:txBody>
      </p:sp>
      <p:sp>
        <p:nvSpPr>
          <p:cNvPr id="3" name="Subtitle 2"/>
          <p:cNvSpPr>
            <a:spLocks noGrp="1"/>
          </p:cNvSpPr>
          <p:nvPr>
            <p:ph type="subTitle" idx="1"/>
          </p:nvPr>
        </p:nvSpPr>
        <p:spPr/>
        <p:txBody>
          <a:bodyPr/>
          <a:lstStyle/>
          <a:p>
            <a:r>
              <a:rPr lang="en-US" dirty="0" smtClean="0"/>
              <a:t>Engelbert 11 AMA and CP 2016</a:t>
            </a:r>
            <a:endParaRPr lang="en-US" dirty="0"/>
          </a:p>
        </p:txBody>
      </p:sp>
      <p:pic>
        <p:nvPicPr>
          <p:cNvPr id="13314" name="Picture 2"/>
          <p:cNvPicPr>
            <a:picLocks noChangeAspect="1" noChangeArrowheads="1"/>
          </p:cNvPicPr>
          <p:nvPr/>
        </p:nvPicPr>
        <p:blipFill>
          <a:blip r:embed="rId2"/>
          <a:srcRect/>
          <a:stretch>
            <a:fillRect/>
          </a:stretch>
        </p:blipFill>
        <p:spPr bwMode="auto">
          <a:xfrm>
            <a:off x="2590072" y="2273698"/>
            <a:ext cx="4279900" cy="21967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7-05-29 at 1.28.35 PM.png"/>
          <p:cNvPicPr>
            <a:picLocks noChangeAspect="1"/>
          </p:cNvPicPr>
          <p:nvPr/>
        </p:nvPicPr>
        <p:blipFill>
          <a:blip r:embed="rId2"/>
          <a:stretch>
            <a:fillRect/>
          </a:stretch>
        </p:blipFill>
        <p:spPr>
          <a:xfrm>
            <a:off x="0" y="241299"/>
            <a:ext cx="8915400" cy="661670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5-29 at 1.28.04 PM.png"/>
          <p:cNvPicPr>
            <a:picLocks noChangeAspect="1"/>
          </p:cNvPicPr>
          <p:nvPr/>
        </p:nvPicPr>
        <p:blipFill>
          <a:blip r:embed="rId2"/>
          <a:stretch>
            <a:fillRect/>
          </a:stretch>
        </p:blipFill>
        <p:spPr>
          <a:xfrm>
            <a:off x="215899" y="63500"/>
            <a:ext cx="8928101" cy="6794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5-29 at 1.28.44 PM.png"/>
          <p:cNvPicPr>
            <a:picLocks noChangeAspect="1"/>
          </p:cNvPicPr>
          <p:nvPr/>
        </p:nvPicPr>
        <p:blipFill>
          <a:blip r:embed="rId2"/>
          <a:stretch>
            <a:fillRect/>
          </a:stretch>
        </p:blipFill>
        <p:spPr>
          <a:xfrm>
            <a:off x="0" y="0"/>
            <a:ext cx="8890000" cy="6642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5-29 at 1.29.46 PM.png"/>
          <p:cNvPicPr>
            <a:picLocks noChangeAspect="1"/>
          </p:cNvPicPr>
          <p:nvPr/>
        </p:nvPicPr>
        <p:blipFill>
          <a:blip r:embed="rId2"/>
          <a:stretch>
            <a:fillRect/>
          </a:stretch>
        </p:blipFill>
        <p:spPr>
          <a:xfrm>
            <a:off x="393700" y="0"/>
            <a:ext cx="8750300" cy="66675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7-05-29 at 1.29.23 PM.png"/>
          <p:cNvPicPr>
            <a:picLocks noChangeAspect="1"/>
          </p:cNvPicPr>
          <p:nvPr/>
        </p:nvPicPr>
        <p:blipFill>
          <a:blip r:embed="rId2"/>
          <a:stretch>
            <a:fillRect/>
          </a:stretch>
        </p:blipFill>
        <p:spPr>
          <a:xfrm>
            <a:off x="254000" y="0"/>
            <a:ext cx="8890000" cy="6705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5-29 at 1.29.09 PM.png"/>
          <p:cNvPicPr>
            <a:picLocks noChangeAspect="1"/>
          </p:cNvPicPr>
          <p:nvPr/>
        </p:nvPicPr>
        <p:blipFill>
          <a:blip r:embed="rId2"/>
          <a:stretch>
            <a:fillRect/>
          </a:stretch>
        </p:blipFill>
        <p:spPr>
          <a:xfrm>
            <a:off x="203200" y="0"/>
            <a:ext cx="8940800" cy="66929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5-29 at 1.28.25 PM.png"/>
          <p:cNvPicPr>
            <a:picLocks noChangeAspect="1"/>
          </p:cNvPicPr>
          <p:nvPr/>
        </p:nvPicPr>
        <p:blipFill>
          <a:blip r:embed="rId2"/>
          <a:stretch>
            <a:fillRect/>
          </a:stretch>
        </p:blipFill>
        <p:spPr>
          <a:xfrm>
            <a:off x="215900" y="0"/>
            <a:ext cx="8928100" cy="66929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5-29 at 1.28.55 PM.png"/>
          <p:cNvPicPr>
            <a:picLocks noChangeAspect="1"/>
          </p:cNvPicPr>
          <p:nvPr/>
        </p:nvPicPr>
        <p:blipFill>
          <a:blip r:embed="rId2"/>
          <a:stretch>
            <a:fillRect/>
          </a:stretch>
        </p:blipFill>
        <p:spPr>
          <a:xfrm>
            <a:off x="0" y="0"/>
            <a:ext cx="8775700" cy="66548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Consequences of 1492</a:t>
            </a:r>
            <a:endParaRPr lang="en-US" dirty="0"/>
          </a:p>
        </p:txBody>
      </p:sp>
      <p:sp>
        <p:nvSpPr>
          <p:cNvPr id="3" name="Content Placeholder 2"/>
          <p:cNvSpPr>
            <a:spLocks noGrp="1"/>
          </p:cNvSpPr>
          <p:nvPr>
            <p:ph sz="quarter" idx="1"/>
          </p:nvPr>
        </p:nvSpPr>
        <p:spPr/>
        <p:txBody>
          <a:bodyPr>
            <a:normAutofit lnSpcReduction="10000"/>
          </a:bodyPr>
          <a:lstStyle/>
          <a:p>
            <a:pPr lvl="0"/>
            <a:r>
              <a:rPr lang="en-US" sz="1400" dirty="0" smtClean="0"/>
              <a:t>Printed documents lushly describing the “new world,” and offering propaganda to stir Europeans’ individual imaginations and national ambition, emerged immediately after Columbus’s first voyage.  The printing press and the European expansion into America were reciprocal parts of a single engine.</a:t>
            </a:r>
          </a:p>
          <a:p>
            <a:pPr lvl="0"/>
            <a:r>
              <a:rPr lang="en-US" sz="1400" dirty="0" smtClean="0"/>
              <a:t>The vast majority of early American writings were produced by Europeans rather than the Native peoples of the Americas (who tended to value </a:t>
            </a:r>
            <a:r>
              <a:rPr lang="en-US" sz="1400" dirty="0" err="1" smtClean="0"/>
              <a:t>orality</a:t>
            </a:r>
            <a:r>
              <a:rPr lang="en-US" sz="1400" dirty="0" smtClean="0"/>
              <a:t> and memory over mechanical means of recording texts) with some important exceptions. Aztec written traditions, North American </a:t>
            </a:r>
            <a:r>
              <a:rPr lang="en-US" sz="1400" dirty="0" err="1" smtClean="0"/>
              <a:t>shellwork</a:t>
            </a:r>
            <a:r>
              <a:rPr lang="en-US" sz="1400" dirty="0" smtClean="0"/>
              <a:t> beads and painted animal hides, teepees, and shields, and other visual records were used in subtle and sophisticated ways.  Some Natives borrowed the Roman alphabet introduced by the Spanish to record testimony in their own language.</a:t>
            </a:r>
          </a:p>
          <a:p>
            <a:pPr lvl="0"/>
            <a:r>
              <a:rPr lang="en-US" sz="1400" dirty="0" smtClean="0"/>
              <a:t>Many European texts of the period record were communications between the colonists in the Americas and their governments at home in Europe.  They were “briefs” meant to inform or influence policy decisions made at a distance or to justify actions taken. </a:t>
            </a:r>
          </a:p>
          <a:p>
            <a:pPr lvl="0"/>
            <a:r>
              <a:rPr lang="en-US" sz="1400" dirty="0" smtClean="0"/>
              <a:t>In practice, there was often a wide gap between official colonial policies adopted in European capitals and the actions taken by colonists.  The great distance separating the hemispheres made the coordination of intention and performance extremely difficult.</a:t>
            </a:r>
          </a:p>
          <a:p>
            <a:pPr lvl="0"/>
            <a:r>
              <a:rPr lang="en-US" sz="1400" dirty="0" smtClean="0">
                <a:ln>
                  <a:solidFill>
                    <a:srgbClr val="FF6600"/>
                  </a:solidFill>
                </a:ln>
              </a:rPr>
              <a:t>S</a:t>
            </a:r>
            <a:r>
              <a:rPr lang="en-US" sz="1800" dirty="0" smtClean="0">
                <a:ln>
                  <a:solidFill>
                    <a:srgbClr val="FF6600"/>
                  </a:solidFill>
                </a:ln>
              </a:rPr>
              <a:t>ome early American writing by Europeans can be characterized as “literature of witness,” often produced to critique—either subtly or bluntly—the bloodiness and corruption of the colonial project</a:t>
            </a:r>
            <a:r>
              <a:rPr lang="en-US" sz="1400" dirty="0" smtClean="0">
                <a:ln>
                  <a:solidFill>
                    <a:srgbClr val="FF6600"/>
                  </a:solidFill>
                </a:ln>
              </a:rPr>
              <a:t>.</a:t>
            </a:r>
          </a:p>
          <a:p>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normAutofit/>
          </a:bodyPr>
          <a:lstStyle/>
          <a:p>
            <a:r>
              <a:rPr lang="en-US" dirty="0" smtClean="0"/>
              <a:t>1.) When a piece of literature is labeled “Literature of Witness,” what does this mean?</a:t>
            </a:r>
          </a:p>
          <a:p>
            <a:pPr>
              <a:buNone/>
            </a:pPr>
            <a:endParaRPr lang="en-US" dirty="0" smtClean="0"/>
          </a:p>
          <a:p>
            <a:r>
              <a:rPr lang="en-US" dirty="0" smtClean="0"/>
              <a:t>2.) Who replaced the native American slave labor in the New World and when?</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FINAL BE?</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90 questions worth two points each. The test value will be doubled, so the total final is worth 150 points. HOWEVER, I HAVE BUILT IN A 15 QUESTION/30 POINT HANDICAP FOR YOU!</a:t>
            </a:r>
            <a:endParaRPr lang="en-US" smtClean="0"/>
          </a:p>
          <a:p>
            <a:endParaRPr lang="en-US" smtClean="0"/>
          </a:p>
          <a:p>
            <a:r>
              <a:rPr lang="en-US" dirty="0" smtClean="0"/>
              <a:t>If you are earning an “A” in the class, you don’t have to take the test, but you must attend the class period. </a:t>
            </a:r>
          </a:p>
          <a:p>
            <a:endParaRPr lang="en-US" dirty="0" smtClean="0"/>
          </a:p>
          <a:p>
            <a:r>
              <a:rPr lang="en-US" dirty="0" smtClean="0"/>
              <a:t>-Multiple Choice Questions</a:t>
            </a:r>
          </a:p>
          <a:p>
            <a:r>
              <a:rPr lang="en-US" dirty="0" smtClean="0"/>
              <a:t>-Matching questions</a:t>
            </a:r>
          </a:p>
          <a:p>
            <a:r>
              <a:rPr lang="en-US" dirty="0" smtClean="0"/>
              <a:t>-Chronological order questions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“Sinners in the Hands of An Angry God”</a:t>
            </a:r>
            <a:endParaRPr lang="en-US" dirty="0"/>
          </a:p>
        </p:txBody>
      </p:sp>
      <p:sp>
        <p:nvSpPr>
          <p:cNvPr id="3" name="Content Placeholder 2"/>
          <p:cNvSpPr>
            <a:spLocks noGrp="1"/>
          </p:cNvSpPr>
          <p:nvPr>
            <p:ph sz="quarter" idx="1"/>
          </p:nvPr>
        </p:nvSpPr>
        <p:spPr/>
        <p:txBody>
          <a:bodyPr/>
          <a:lstStyle/>
          <a:p>
            <a:endParaRPr lang="en-US" dirty="0"/>
          </a:p>
        </p:txBody>
      </p:sp>
      <p:pic>
        <p:nvPicPr>
          <p:cNvPr id="34818" name="Picture 2"/>
          <p:cNvPicPr>
            <a:picLocks noChangeAspect="1" noChangeArrowheads="1"/>
          </p:cNvPicPr>
          <p:nvPr/>
        </p:nvPicPr>
        <p:blipFill>
          <a:blip r:embed="rId2"/>
          <a:srcRect/>
          <a:stretch>
            <a:fillRect/>
          </a:stretch>
        </p:blipFill>
        <p:spPr bwMode="auto">
          <a:xfrm>
            <a:off x="612647" y="1600200"/>
            <a:ext cx="6002125" cy="4495800"/>
          </a:xfrm>
          <a:prstGeom prst="rect">
            <a:avLst/>
          </a:prstGeom>
          <a:noFill/>
          <a:ln w="9525">
            <a:noFill/>
            <a:miter lim="800000"/>
            <a:headEnd/>
            <a:tailEnd/>
          </a:ln>
          <a:effectLst/>
        </p:spPr>
      </p:pic>
      <p:sp>
        <p:nvSpPr>
          <p:cNvPr id="5" name="TextBox 4"/>
          <p:cNvSpPr txBox="1"/>
          <p:nvPr/>
        </p:nvSpPr>
        <p:spPr>
          <a:xfrm>
            <a:off x="6614773" y="1878904"/>
            <a:ext cx="2773048" cy="2308324"/>
          </a:xfrm>
          <a:prstGeom prst="rect">
            <a:avLst/>
          </a:prstGeom>
          <a:noFill/>
        </p:spPr>
        <p:txBody>
          <a:bodyPr wrap="square" rtlCol="0">
            <a:spAutoFit/>
          </a:bodyPr>
          <a:lstStyle/>
          <a:p>
            <a:r>
              <a:rPr lang="en-US" dirty="0" smtClean="0"/>
              <a:t>-Name 3 comparisions</a:t>
            </a:r>
          </a:p>
          <a:p>
            <a:r>
              <a:rPr lang="en-US" dirty="0" smtClean="0"/>
              <a:t>-tone and purpose</a:t>
            </a:r>
          </a:p>
          <a:p>
            <a:r>
              <a:rPr lang="en-US" dirty="0" smtClean="0"/>
              <a:t>-Puritan beliefs</a:t>
            </a:r>
          </a:p>
          <a:p>
            <a:r>
              <a:rPr lang="en-US" dirty="0" smtClean="0"/>
              <a:t>-literary devices</a:t>
            </a:r>
          </a:p>
          <a:p>
            <a:endParaRPr lang="en-US" dirty="0" smtClean="0"/>
          </a:p>
          <a:p>
            <a:r>
              <a:rPr lang="en-US" dirty="0" smtClean="0"/>
              <a:t>-LOOK AT YOUR</a:t>
            </a:r>
            <a:br>
              <a:rPr lang="en-US" dirty="0" smtClean="0"/>
            </a:br>
            <a:r>
              <a:rPr lang="en-US" dirty="0" smtClean="0"/>
              <a:t>NOTEBOOK FOR THIS</a:t>
            </a:r>
            <a:br>
              <a:rPr lang="en-US" dirty="0" smtClean="0"/>
            </a:br>
            <a:r>
              <a:rPr lang="en-US" dirty="0" smtClean="0"/>
              <a:t>ONE!!!!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lstStyle/>
          <a:p>
            <a:r>
              <a:rPr lang="en-US" dirty="0" smtClean="0"/>
              <a:t>1.) What is the difference between mood and tone? How did the written tone of Edward’s words differ from how he actually presented his sermon, “Sinners in the Hands of an Angry God”?</a:t>
            </a:r>
            <a:endParaRPr lang="en-US" smtClean="0"/>
          </a:p>
          <a:p>
            <a:endParaRPr lang="en-US" smtClean="0"/>
          </a:p>
          <a:p>
            <a:r>
              <a:rPr lang="en-US" dirty="0" smtClean="0"/>
              <a:t>2.) Why did the Puritans separate from the Church of England?</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 TERMS:</a:t>
            </a:r>
            <a:endParaRPr lang="en-US" dirty="0"/>
          </a:p>
        </p:txBody>
      </p:sp>
      <p:sp>
        <p:nvSpPr>
          <p:cNvPr id="3" name="Content Placeholder 2"/>
          <p:cNvSpPr>
            <a:spLocks noGrp="1"/>
          </p:cNvSpPr>
          <p:nvPr>
            <p:ph sz="quarter" idx="1"/>
          </p:nvPr>
        </p:nvSpPr>
        <p:spPr/>
        <p:txBody>
          <a:bodyPr/>
          <a:lstStyle/>
          <a:p>
            <a:r>
              <a:rPr lang="en-US" dirty="0" smtClean="0"/>
              <a:t>HYPERBOLE:</a:t>
            </a:r>
          </a:p>
          <a:p>
            <a:r>
              <a:rPr lang="en-US" dirty="0" smtClean="0"/>
              <a:t>ANAPHORA:</a:t>
            </a:r>
          </a:p>
          <a:p>
            <a:r>
              <a:rPr lang="en-US" dirty="0" smtClean="0"/>
              <a:t>ETHOS:</a:t>
            </a:r>
          </a:p>
          <a:p>
            <a:r>
              <a:rPr lang="en-US" dirty="0" smtClean="0"/>
              <a:t>APPOSITIVE:</a:t>
            </a:r>
          </a:p>
          <a:p>
            <a:r>
              <a:rPr lang="en-US" dirty="0" smtClean="0"/>
              <a:t>ALLUSION:</a:t>
            </a:r>
          </a:p>
          <a:p>
            <a:r>
              <a:rPr lang="en-US" dirty="0" smtClean="0"/>
              <a:t>ANACHRONISM:</a:t>
            </a:r>
          </a:p>
          <a:p>
            <a:r>
              <a:rPr lang="en-US" dirty="0" smtClean="0"/>
              <a:t>EUPHEMISM: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 TERMS:</a:t>
            </a:r>
            <a:endParaRPr lang="en-US" dirty="0"/>
          </a:p>
        </p:txBody>
      </p:sp>
      <p:sp>
        <p:nvSpPr>
          <p:cNvPr id="3" name="Content Placeholder 2"/>
          <p:cNvSpPr>
            <a:spLocks noGrp="1"/>
          </p:cNvSpPr>
          <p:nvPr>
            <p:ph sz="quarter" idx="1"/>
          </p:nvPr>
        </p:nvSpPr>
        <p:spPr/>
        <p:txBody>
          <a:bodyPr>
            <a:normAutofit fontScale="55000" lnSpcReduction="20000"/>
          </a:bodyPr>
          <a:lstStyle/>
          <a:p>
            <a:r>
              <a:rPr lang="en-US" dirty="0" smtClean="0"/>
              <a:t>HYPERBOLE: an exaggeration</a:t>
            </a:r>
          </a:p>
          <a:p>
            <a:r>
              <a:rPr lang="en-US" i="1" dirty="0" smtClean="0">
                <a:solidFill>
                  <a:srgbClr val="FF6600"/>
                </a:solidFill>
              </a:rPr>
              <a:t>I’m so hungry, I could eat a horse!</a:t>
            </a:r>
          </a:p>
          <a:p>
            <a:r>
              <a:rPr lang="en-US" dirty="0" smtClean="0"/>
              <a:t>ANAPHORA: repetition in the beginning of a phrase</a:t>
            </a:r>
          </a:p>
          <a:p>
            <a:r>
              <a:rPr lang="en-US" i="1" dirty="0" smtClean="0">
                <a:solidFill>
                  <a:srgbClr val="FF6600"/>
                </a:solidFill>
              </a:rPr>
              <a:t>I will go. I will fight. I will fun. </a:t>
            </a:r>
          </a:p>
          <a:p>
            <a:r>
              <a:rPr lang="en-US" dirty="0" smtClean="0"/>
              <a:t>ETHOS: when an expert of authority give you info</a:t>
            </a:r>
          </a:p>
          <a:p>
            <a:r>
              <a:rPr lang="en-US" i="1" dirty="0" smtClean="0">
                <a:solidFill>
                  <a:srgbClr val="FF0000"/>
                </a:solidFill>
              </a:rPr>
              <a:t>The preacher is the representative authority for God</a:t>
            </a:r>
          </a:p>
          <a:p>
            <a:r>
              <a:rPr lang="en-US" dirty="0" smtClean="0"/>
              <a:t>APPOSITIVE: a title or description after a noun that gives you more information</a:t>
            </a:r>
          </a:p>
          <a:p>
            <a:r>
              <a:rPr lang="en-US" i="1" dirty="0" smtClean="0">
                <a:solidFill>
                  <a:srgbClr val="FF0000"/>
                </a:solidFill>
              </a:rPr>
              <a:t>Ms Engelbert, my teacher, is weird.</a:t>
            </a:r>
          </a:p>
          <a:p>
            <a:r>
              <a:rPr lang="en-US" dirty="0" smtClean="0"/>
              <a:t>ALLUSION: A reference from literature to something else</a:t>
            </a:r>
          </a:p>
          <a:p>
            <a:r>
              <a:rPr lang="en-US" i="1" dirty="0" smtClean="0">
                <a:solidFill>
                  <a:srgbClr val="FF0000"/>
                </a:solidFill>
              </a:rPr>
              <a:t>She found her holy grail in musical theater. </a:t>
            </a:r>
          </a:p>
          <a:p>
            <a:r>
              <a:rPr lang="en-US" dirty="0" smtClean="0"/>
              <a:t>ANACHRONISM: Taking something from the past and putting it where it doesn’t belong. </a:t>
            </a:r>
          </a:p>
          <a:p>
            <a:r>
              <a:rPr lang="en-US" i="1" dirty="0" smtClean="0">
                <a:solidFill>
                  <a:srgbClr val="FF0000"/>
                </a:solidFill>
              </a:rPr>
              <a:t>They didn’t have helicopters in the American revolution!</a:t>
            </a:r>
          </a:p>
          <a:p>
            <a:r>
              <a:rPr lang="en-US" dirty="0" smtClean="0"/>
              <a:t>EUPHEMISM: Making something sound nicer than what it really is</a:t>
            </a:r>
          </a:p>
          <a:p>
            <a:r>
              <a:rPr lang="en-US" i="1" dirty="0" smtClean="0">
                <a:solidFill>
                  <a:srgbClr val="FF0000"/>
                </a:solidFill>
              </a:rPr>
              <a:t>A stay at home mom might be called a domestic engineer</a:t>
            </a:r>
            <a:endParaRPr lang="en-US" i="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Pilgrim and Puritan</a:t>
            </a:r>
            <a:endParaRPr lang="en-US" dirty="0"/>
          </a:p>
        </p:txBody>
      </p:sp>
      <p:sp>
        <p:nvSpPr>
          <p:cNvPr id="3" name="Content Placeholder 2"/>
          <p:cNvSpPr>
            <a:spLocks noGrp="1"/>
          </p:cNvSpPr>
          <p:nvPr>
            <p:ph sz="quarter" idx="1"/>
          </p:nvPr>
        </p:nvSpPr>
        <p:spPr/>
        <p:txBody>
          <a:bodyPr>
            <a:normAutofit fontScale="47500" lnSpcReduction="20000"/>
          </a:bodyPr>
          <a:lstStyle/>
          <a:p>
            <a:pPr lvl="0"/>
            <a:r>
              <a:rPr lang="en-US" dirty="0" smtClean="0"/>
              <a:t>The English settlers who established Plymouth Plantation in 1620 (later known as the Pilgrims) and the English Puritans who established a settlement in Boston in 1630 shared a wish to purify Christian belief and practice.</a:t>
            </a:r>
          </a:p>
          <a:p>
            <a:pPr lvl="0"/>
            <a:r>
              <a:rPr lang="en-US" dirty="0" smtClean="0"/>
              <a:t>The Pilgrims advocated separating from the established Church of England, while the Puritans hoped to purify it from within.  By 1691, the Pilgrims had been subsumed by the Massachusetts Bay colony, and the two groups merged.</a:t>
            </a:r>
          </a:p>
          <a:p>
            <a:pPr lvl="0"/>
            <a:r>
              <a:rPr lang="en-US" dirty="0" smtClean="0"/>
              <a:t>Both the Pilgrims and the Puritan settlements were commercial enterprises as well as religious ones.  They were backed by investors in England and included secular settlers who came to America for economic opportunity rather than out of religious conviction.</a:t>
            </a:r>
          </a:p>
          <a:p>
            <a:pPr lvl="0"/>
            <a:r>
              <a:rPr lang="en-US" dirty="0" smtClean="0"/>
              <a:t>Puritans and Pilgrims accepted John Calvin’s doctrine of election, holding that God had chosen, or “elected” before their birth those he would save and those he would damn eternally.</a:t>
            </a:r>
          </a:p>
          <a:p>
            <a:pPr lvl="0"/>
            <a:r>
              <a:rPr lang="en-US" dirty="0" smtClean="0"/>
              <a:t>While the doctrine of election can seem harsh, there was also joy in Puritan life, often as a result of meditations on Christ’s redeeming power.</a:t>
            </a:r>
          </a:p>
          <a:p>
            <a:pPr lvl="0"/>
            <a:r>
              <a:rPr lang="en-US" dirty="0" smtClean="0"/>
              <a:t>Puritan churches administered the sacrament of communion only to those who had become church members by standing before their minister and elders and giving an account of their conversion.  This process contributed to the Puritans’ sense of being a special, or chosen, few—a concept John Winthrop gave voice to when he exhorted the immigrants to the Bay Colony to live as a shining example to all other peoples as “a city upon a hill.”</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in Tongues</a:t>
            </a:r>
            <a:endParaRPr lang="en-US" dirty="0"/>
          </a:p>
        </p:txBody>
      </p:sp>
      <p:sp>
        <p:nvSpPr>
          <p:cNvPr id="3" name="Content Placeholder 2"/>
          <p:cNvSpPr>
            <a:spLocks noGrp="1"/>
          </p:cNvSpPr>
          <p:nvPr>
            <p:ph sz="quarter" idx="1"/>
          </p:nvPr>
        </p:nvSpPr>
        <p:spPr/>
        <p:txBody>
          <a:bodyPr>
            <a:normAutofit/>
          </a:bodyPr>
          <a:lstStyle/>
          <a:p>
            <a:pPr>
              <a:buNone/>
            </a:pPr>
            <a:endParaRPr lang="en-US" sz="1600" dirty="0" smtClean="0"/>
          </a:p>
          <a:p>
            <a:pPr lvl="0"/>
            <a:r>
              <a:rPr lang="en-US" sz="1600" dirty="0" smtClean="0"/>
              <a:t>An enormous variety of languages were spoken and written in seventeenth-century North American settlements, including, among others, French, Dutch, Walloon, Spanish, Scandinavian, Portuguese, Gaelic, German, African languages, and, of course, Native American languages.</a:t>
            </a:r>
          </a:p>
          <a:p>
            <a:pPr lvl="0"/>
            <a:endParaRPr lang="en-US" sz="1600" dirty="0" smtClean="0"/>
          </a:p>
          <a:p>
            <a:pPr lvl="0"/>
            <a:r>
              <a:rPr lang="en-US" sz="1600" dirty="0" smtClean="0"/>
              <a:t>Eventually, political events would make English a useful lingua franca for the colonies at large and, in time, the literary medium of choice.  It is important to remember, however, the initial linguistic and cultural diversity of the colonial North American world.</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TIMELINE…</a:t>
            </a:r>
            <a:endParaRPr lang="en-US" dirty="0"/>
          </a:p>
        </p:txBody>
      </p:sp>
      <p:sp>
        <p:nvSpPr>
          <p:cNvPr id="3" name="Content Placeholder 2"/>
          <p:cNvSpPr>
            <a:spLocks noGrp="1"/>
          </p:cNvSpPr>
          <p:nvPr>
            <p:ph sz="quarter" idx="1"/>
          </p:nvPr>
        </p:nvSpPr>
        <p:spPr/>
        <p:txBody>
          <a:bodyPr/>
          <a:lstStyle/>
          <a:p>
            <a:r>
              <a:rPr lang="en-US" dirty="0" smtClean="0"/>
              <a:t>PURITANISM</a:t>
            </a:r>
          </a:p>
          <a:p>
            <a:r>
              <a:rPr lang="en-US" dirty="0" smtClean="0"/>
              <a:t>RATIONALISM</a:t>
            </a:r>
          </a:p>
          <a:p>
            <a:r>
              <a:rPr lang="en-US" dirty="0" smtClean="0"/>
              <a:t>ROMANTICISM</a:t>
            </a:r>
          </a:p>
          <a:p>
            <a:r>
              <a:rPr lang="en-US" dirty="0" smtClean="0"/>
              <a:t>TRANSCENDENTALISM</a:t>
            </a:r>
          </a:p>
          <a:p>
            <a:r>
              <a:rPr lang="en-US" dirty="0" smtClean="0"/>
              <a:t>REALISM</a:t>
            </a:r>
          </a:p>
          <a:p>
            <a:r>
              <a:rPr lang="en-US" dirty="0" smtClean="0"/>
              <a:t>NATURALISM</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Puritanism</a:t>
            </a:r>
            <a:endParaRPr lang="en-US" dirty="0"/>
          </a:p>
        </p:txBody>
      </p:sp>
      <p:sp>
        <p:nvSpPr>
          <p:cNvPr id="3" name="Content Placeholder 2"/>
          <p:cNvSpPr>
            <a:spLocks noGrp="1"/>
          </p:cNvSpPr>
          <p:nvPr>
            <p:ph sz="quarter" idx="1"/>
          </p:nvPr>
        </p:nvSpPr>
        <p:spPr/>
        <p:txBody>
          <a:bodyPr>
            <a:normAutofit/>
          </a:bodyPr>
          <a:lstStyle/>
          <a:p>
            <a:r>
              <a:rPr lang="en-US" dirty="0" smtClean="0"/>
              <a:t>The Puritan society placed God at the center point of society, and their literature works which were primary diaries and histories expressed God as the central theme. The Puritan writing is very strict and simple. </a:t>
            </a:r>
          </a:p>
          <a:p>
            <a:r>
              <a:rPr lang="en-US" dirty="0" smtClean="0"/>
              <a:t>Bible provides a model for Puritan writing. </a:t>
            </a:r>
          </a:p>
          <a:p>
            <a:r>
              <a:rPr lang="en-US" dirty="0" smtClean="0"/>
              <a:t>Biblical events related with their own lives. </a:t>
            </a:r>
          </a:p>
          <a:p>
            <a:r>
              <a:rPr lang="en-US" dirty="0" smtClean="0"/>
              <a:t>Used writing to find God in their lives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Puritanism</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Sermons, diaries, personal narratives</a:t>
            </a:r>
          </a:p>
          <a:p>
            <a:endParaRPr lang="en-US" dirty="0" smtClean="0"/>
          </a:p>
          <a:p>
            <a:r>
              <a:rPr lang="en-US" dirty="0" smtClean="0"/>
              <a:t>Jonathan Edwards’ “Sinners in the Hands of an Angry God”</a:t>
            </a:r>
          </a:p>
          <a:p>
            <a:endParaRPr lang="en-US" dirty="0" smtClean="0"/>
          </a:p>
          <a:p>
            <a:r>
              <a:rPr lang="en-US" dirty="0" smtClean="0"/>
              <a:t>Edward Taylor’s “</a:t>
            </a:r>
            <a:r>
              <a:rPr lang="en-US" dirty="0" err="1" smtClean="0"/>
              <a:t>Huswifery</a:t>
            </a:r>
            <a:r>
              <a:rPr lang="en-US" dirty="0" smtClean="0"/>
              <a:t>”</a:t>
            </a:r>
          </a:p>
          <a:p>
            <a:endParaRPr lang="en-US" dirty="0" smtClean="0"/>
          </a:p>
          <a:p>
            <a:r>
              <a:rPr lang="en-US" dirty="0" smtClean="0"/>
              <a:t>Though not written during Puritan times, The Crucible &amp; The Scarlet Letter depict life during the time when Puritan theocracy prevailed.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Puritan predestination?</a:t>
            </a:r>
            <a:endParaRPr lang="en-US" dirty="0"/>
          </a:p>
        </p:txBody>
      </p:sp>
      <p:sp>
        <p:nvSpPr>
          <p:cNvPr id="3" name="Content Placeholder 2"/>
          <p:cNvSpPr>
            <a:spLocks noGrp="1"/>
          </p:cNvSpPr>
          <p:nvPr>
            <p:ph sz="quarter" idx="1"/>
          </p:nvPr>
        </p:nvSpPr>
        <p:spPr/>
        <p:txBody>
          <a:bodyPr/>
          <a:lstStyle/>
          <a:p>
            <a:pPr marL="457200" lvl="0" indent="-457200">
              <a:buNone/>
            </a:pPr>
            <a:r>
              <a:rPr lang="en-US" sz="2000" dirty="0" smtClean="0"/>
              <a:t>A. God </a:t>
            </a:r>
            <a:r>
              <a:rPr lang="en-US" sz="2000" dirty="0" smtClean="0"/>
              <a:t>had already chosen who would go to heaven and who would go to </a:t>
            </a:r>
            <a:r>
              <a:rPr lang="en-US" sz="2000" dirty="0" smtClean="0"/>
              <a:t>hell</a:t>
            </a:r>
          </a:p>
          <a:p>
            <a:pPr marL="457200" lvl="0" indent="-457200">
              <a:buAutoNum type="alphaUcPeriod"/>
            </a:pPr>
            <a:endParaRPr lang="en-US" sz="2000" dirty="0" smtClean="0"/>
          </a:p>
          <a:p>
            <a:pPr lvl="0">
              <a:buNone/>
            </a:pPr>
            <a:r>
              <a:rPr lang="en-US" sz="2000" dirty="0" smtClean="0"/>
              <a:t>B God </a:t>
            </a:r>
            <a:r>
              <a:rPr lang="en-US" sz="2000" dirty="0" smtClean="0"/>
              <a:t>had already chosen what job and destiny you would </a:t>
            </a:r>
            <a:r>
              <a:rPr lang="en-US" sz="2000" dirty="0" smtClean="0"/>
              <a:t>have</a:t>
            </a:r>
          </a:p>
          <a:p>
            <a:pPr lvl="0">
              <a:buNone/>
            </a:pPr>
            <a:endParaRPr lang="en-US" sz="2000" dirty="0" smtClean="0"/>
          </a:p>
          <a:p>
            <a:pPr lvl="0">
              <a:buNone/>
            </a:pPr>
            <a:r>
              <a:rPr lang="en-US" sz="2000" dirty="0" smtClean="0"/>
              <a:t>C God </a:t>
            </a:r>
            <a:r>
              <a:rPr lang="en-US" sz="2000" dirty="0" smtClean="0"/>
              <a:t>had already decided who you would </a:t>
            </a:r>
            <a:r>
              <a:rPr lang="en-US" sz="2000" dirty="0" smtClean="0"/>
              <a:t>marry</a:t>
            </a:r>
          </a:p>
          <a:p>
            <a:pPr lvl="0">
              <a:buNone/>
            </a:pPr>
            <a:endParaRPr lang="en-US" sz="2000" dirty="0" smtClean="0"/>
          </a:p>
          <a:p>
            <a:pPr lvl="0">
              <a:buNone/>
            </a:pPr>
            <a:r>
              <a:rPr lang="en-US" sz="2000" dirty="0" smtClean="0"/>
              <a:t>D Man </a:t>
            </a:r>
            <a:r>
              <a:rPr lang="en-US" sz="2000" dirty="0" smtClean="0"/>
              <a:t>chooses his own destiny</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1762748"/>
          </a:xfrm>
        </p:spPr>
        <p:txBody>
          <a:bodyPr>
            <a:normAutofit fontScale="90000"/>
          </a:bodyPr>
          <a:lstStyle/>
          <a:p>
            <a:r>
              <a:rPr lang="en-US" dirty="0" smtClean="0"/>
              <a:t>What best describes the relationship between place and literature?</a:t>
            </a:r>
            <a:endParaRPr lang="en-US" dirty="0"/>
          </a:p>
        </p:txBody>
      </p:sp>
      <p:sp>
        <p:nvSpPr>
          <p:cNvPr id="3" name="Content Placeholder 2"/>
          <p:cNvSpPr>
            <a:spLocks noGrp="1"/>
          </p:cNvSpPr>
          <p:nvPr>
            <p:ph sz="quarter" idx="1"/>
          </p:nvPr>
        </p:nvSpPr>
        <p:spPr>
          <a:xfrm>
            <a:off x="612648" y="2524464"/>
            <a:ext cx="8153400" cy="3571535"/>
          </a:xfrm>
        </p:spPr>
        <p:txBody>
          <a:bodyPr/>
          <a:lstStyle/>
          <a:p>
            <a:pPr lvl="0">
              <a:buNone/>
            </a:pPr>
            <a:r>
              <a:rPr lang="en-US" dirty="0" smtClean="0"/>
              <a:t>A colonists </a:t>
            </a:r>
            <a:r>
              <a:rPr lang="en-US" dirty="0" smtClean="0"/>
              <a:t>feared nature while Native Americans paid respect to nature</a:t>
            </a:r>
            <a:endParaRPr lang="en-US" dirty="0" smtClean="0"/>
          </a:p>
          <a:p>
            <a:pPr lvl="0">
              <a:buNone/>
            </a:pPr>
            <a:r>
              <a:rPr lang="en-US" dirty="0" smtClean="0"/>
              <a:t>B many </a:t>
            </a:r>
            <a:r>
              <a:rPr lang="en-US" dirty="0" smtClean="0"/>
              <a:t>native American myths include characters and settings reflecting specific geographic regions of the US</a:t>
            </a:r>
            <a:endParaRPr lang="en-US" dirty="0" smtClean="0"/>
          </a:p>
          <a:p>
            <a:pPr lvl="0">
              <a:buNone/>
            </a:pPr>
            <a:r>
              <a:rPr lang="en-US" dirty="0" smtClean="0"/>
              <a:t>C both </a:t>
            </a:r>
            <a:r>
              <a:rPr lang="en-US" dirty="0" smtClean="0"/>
              <a:t>A and B</a:t>
            </a:r>
            <a:endParaRPr lang="en-US" dirty="0" smtClean="0"/>
          </a:p>
          <a:p>
            <a:pPr lvl="0">
              <a:buNone/>
            </a:pPr>
            <a:r>
              <a:rPr lang="en-US" dirty="0" smtClean="0"/>
              <a:t>D neither </a:t>
            </a:r>
            <a:r>
              <a:rPr lang="en-US" dirty="0" smtClean="0"/>
              <a:t>A nor B</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Puritan predestination?</a:t>
            </a:r>
            <a:endParaRPr lang="en-US" dirty="0"/>
          </a:p>
        </p:txBody>
      </p:sp>
      <p:sp>
        <p:nvSpPr>
          <p:cNvPr id="3" name="Content Placeholder 2"/>
          <p:cNvSpPr>
            <a:spLocks noGrp="1"/>
          </p:cNvSpPr>
          <p:nvPr>
            <p:ph sz="quarter" idx="1"/>
          </p:nvPr>
        </p:nvSpPr>
        <p:spPr/>
        <p:txBody>
          <a:bodyPr/>
          <a:lstStyle/>
          <a:p>
            <a:pPr marL="457200" lvl="0" indent="-457200">
              <a:buNone/>
            </a:pPr>
            <a:r>
              <a:rPr lang="en-US" sz="2000" dirty="0" smtClean="0">
                <a:solidFill>
                  <a:srgbClr val="FF0000"/>
                </a:solidFill>
              </a:rPr>
              <a:t>A. God </a:t>
            </a:r>
            <a:r>
              <a:rPr lang="en-US" sz="2000" dirty="0" smtClean="0">
                <a:solidFill>
                  <a:srgbClr val="FF0000"/>
                </a:solidFill>
              </a:rPr>
              <a:t>had already chosen who would go to heaven and who would go to </a:t>
            </a:r>
            <a:r>
              <a:rPr lang="en-US" sz="2000" dirty="0" smtClean="0">
                <a:solidFill>
                  <a:srgbClr val="FF0000"/>
                </a:solidFill>
              </a:rPr>
              <a:t>hell</a:t>
            </a:r>
          </a:p>
          <a:p>
            <a:pPr marL="457200" lvl="0" indent="-457200">
              <a:buAutoNum type="alphaUcPeriod"/>
            </a:pPr>
            <a:endParaRPr lang="en-US" sz="2000" dirty="0" smtClean="0"/>
          </a:p>
          <a:p>
            <a:pPr lvl="0">
              <a:buNone/>
            </a:pPr>
            <a:r>
              <a:rPr lang="en-US" sz="2000" dirty="0" smtClean="0"/>
              <a:t>B God </a:t>
            </a:r>
            <a:r>
              <a:rPr lang="en-US" sz="2000" dirty="0" smtClean="0"/>
              <a:t>had already chosen what job and destiny you would </a:t>
            </a:r>
            <a:r>
              <a:rPr lang="en-US" sz="2000" dirty="0" smtClean="0"/>
              <a:t>have</a:t>
            </a:r>
          </a:p>
          <a:p>
            <a:pPr lvl="0">
              <a:buNone/>
            </a:pPr>
            <a:endParaRPr lang="en-US" sz="2000" dirty="0" smtClean="0"/>
          </a:p>
          <a:p>
            <a:pPr lvl="0">
              <a:buNone/>
            </a:pPr>
            <a:r>
              <a:rPr lang="en-US" sz="2000" dirty="0" smtClean="0"/>
              <a:t>C God </a:t>
            </a:r>
            <a:r>
              <a:rPr lang="en-US" sz="2000" dirty="0" smtClean="0"/>
              <a:t>had already decided who you would </a:t>
            </a:r>
            <a:r>
              <a:rPr lang="en-US" sz="2000" dirty="0" smtClean="0"/>
              <a:t>marry</a:t>
            </a:r>
          </a:p>
          <a:p>
            <a:pPr lvl="0">
              <a:buNone/>
            </a:pPr>
            <a:endParaRPr lang="en-US" sz="2000" dirty="0" smtClean="0"/>
          </a:p>
          <a:p>
            <a:pPr lvl="0">
              <a:buNone/>
            </a:pPr>
            <a:r>
              <a:rPr lang="en-US" sz="2000" dirty="0" smtClean="0"/>
              <a:t>D Man </a:t>
            </a:r>
            <a:r>
              <a:rPr lang="en-US" sz="2000" dirty="0" smtClean="0"/>
              <a:t>chooses his own destiny</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WITCH TESTS!</a:t>
            </a:r>
            <a:endParaRPr lang="en-US" dirty="0"/>
          </a:p>
        </p:txBody>
      </p:sp>
      <p:sp>
        <p:nvSpPr>
          <p:cNvPr id="3" name="Content Placeholder 2"/>
          <p:cNvSpPr>
            <a:spLocks noGrp="1"/>
          </p:cNvSpPr>
          <p:nvPr>
            <p:ph sz="quarter" idx="1"/>
          </p:nvPr>
        </p:nvSpPr>
        <p:spPr/>
        <p:txBody>
          <a:bodyPr/>
          <a:lstStyle/>
          <a:p>
            <a:endParaRPr lang="en-US"/>
          </a:p>
        </p:txBody>
      </p:sp>
      <p:pic>
        <p:nvPicPr>
          <p:cNvPr id="39938" name="Picture 2"/>
          <p:cNvPicPr>
            <a:picLocks noChangeAspect="1" noChangeArrowheads="1"/>
          </p:cNvPicPr>
          <p:nvPr/>
        </p:nvPicPr>
        <p:blipFill>
          <a:blip r:embed="rId2"/>
          <a:srcRect/>
          <a:stretch>
            <a:fillRect/>
          </a:stretch>
        </p:blipFill>
        <p:spPr bwMode="auto">
          <a:xfrm>
            <a:off x="809673" y="1437858"/>
            <a:ext cx="6983413" cy="43561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these?</a:t>
            </a:r>
            <a:endParaRPr lang="en-US" dirty="0"/>
          </a:p>
        </p:txBody>
      </p:sp>
      <p:sp>
        <p:nvSpPr>
          <p:cNvPr id="3" name="Content Placeholder 2"/>
          <p:cNvSpPr>
            <a:spLocks noGrp="1"/>
          </p:cNvSpPr>
          <p:nvPr>
            <p:ph sz="quarter" idx="1"/>
          </p:nvPr>
        </p:nvSpPr>
        <p:spPr/>
        <p:txBody>
          <a:bodyPr/>
          <a:lstStyle/>
          <a:p>
            <a:endParaRPr lang="en-US" dirty="0"/>
          </a:p>
        </p:txBody>
      </p:sp>
      <p:pic>
        <p:nvPicPr>
          <p:cNvPr id="40962" name="Picture 2"/>
          <p:cNvPicPr>
            <a:picLocks noChangeAspect="1" noChangeArrowheads="1"/>
          </p:cNvPicPr>
          <p:nvPr/>
        </p:nvPicPr>
        <p:blipFill>
          <a:blip r:embed="rId2"/>
          <a:srcRect/>
          <a:stretch>
            <a:fillRect/>
          </a:stretch>
        </p:blipFill>
        <p:spPr bwMode="auto">
          <a:xfrm>
            <a:off x="781111" y="1600200"/>
            <a:ext cx="2857500" cy="2857500"/>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a:srcRect/>
          <a:stretch>
            <a:fillRect/>
          </a:stretch>
        </p:blipFill>
        <p:spPr bwMode="auto">
          <a:xfrm>
            <a:off x="6451600" y="0"/>
            <a:ext cx="2692400" cy="3009900"/>
          </a:xfrm>
          <a:prstGeom prst="rect">
            <a:avLst/>
          </a:prstGeom>
          <a:noFill/>
          <a:ln w="9525">
            <a:noFill/>
            <a:miter lim="800000"/>
            <a:headEnd/>
            <a:tailEnd/>
          </a:ln>
          <a:effectLst/>
        </p:spPr>
      </p:pic>
      <p:pic>
        <p:nvPicPr>
          <p:cNvPr id="40964" name="Picture 4"/>
          <p:cNvPicPr>
            <a:picLocks noChangeAspect="1" noChangeArrowheads="1"/>
          </p:cNvPicPr>
          <p:nvPr/>
        </p:nvPicPr>
        <p:blipFill>
          <a:blip r:embed="rId4"/>
          <a:srcRect/>
          <a:stretch>
            <a:fillRect/>
          </a:stretch>
        </p:blipFill>
        <p:spPr bwMode="auto">
          <a:xfrm>
            <a:off x="781111" y="4610100"/>
            <a:ext cx="2729112" cy="1816100"/>
          </a:xfrm>
          <a:prstGeom prst="rect">
            <a:avLst/>
          </a:prstGeom>
          <a:noFill/>
          <a:ln w="9525">
            <a:noFill/>
            <a:miter lim="800000"/>
            <a:headEnd/>
            <a:tailEnd/>
          </a:ln>
          <a:effectLst/>
        </p:spPr>
      </p:pic>
      <p:pic>
        <p:nvPicPr>
          <p:cNvPr id="40965" name="Picture 5"/>
          <p:cNvPicPr>
            <a:picLocks noChangeAspect="1" noChangeArrowheads="1"/>
          </p:cNvPicPr>
          <p:nvPr/>
        </p:nvPicPr>
        <p:blipFill>
          <a:blip r:embed="rId5"/>
          <a:srcRect/>
          <a:stretch>
            <a:fillRect/>
          </a:stretch>
        </p:blipFill>
        <p:spPr bwMode="auto">
          <a:xfrm>
            <a:off x="6032500" y="3479800"/>
            <a:ext cx="3111500" cy="2616200"/>
          </a:xfrm>
          <a:prstGeom prst="rect">
            <a:avLst/>
          </a:prstGeom>
          <a:noFill/>
          <a:ln w="9525">
            <a:noFill/>
            <a:miter lim="800000"/>
            <a:headEnd/>
            <a:tailEnd/>
          </a:ln>
          <a:effectLst/>
        </p:spPr>
      </p:pic>
      <p:sp>
        <p:nvSpPr>
          <p:cNvPr id="8" name="TextBox 7"/>
          <p:cNvSpPr txBox="1"/>
          <p:nvPr/>
        </p:nvSpPr>
        <p:spPr>
          <a:xfrm>
            <a:off x="612648" y="6096000"/>
            <a:ext cx="7061398" cy="369332"/>
          </a:xfrm>
          <a:prstGeom prst="rect">
            <a:avLst/>
          </a:prstGeom>
          <a:noFill/>
        </p:spPr>
        <p:txBody>
          <a:bodyPr wrap="none" rtlCol="0">
            <a:spAutoFit/>
          </a:bodyPr>
          <a:lstStyle/>
          <a:p>
            <a:r>
              <a:rPr lang="en-US" dirty="0" smtClean="0"/>
              <a:t>How many people were killed during the historic Salem witch trials?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2816520"/>
          </a:xfrm>
        </p:spPr>
        <p:txBody>
          <a:bodyPr>
            <a:normAutofit/>
          </a:bodyPr>
          <a:lstStyle/>
          <a:p>
            <a:r>
              <a:rPr lang="en-US" dirty="0" smtClean="0"/>
              <a:t>What situation was Arthur Miller contesting when he wrote </a:t>
            </a:r>
            <a:r>
              <a:rPr lang="en-US" i="1" dirty="0" smtClean="0"/>
              <a:t>The Crucible?</a:t>
            </a:r>
            <a:endParaRPr lang="en-US" dirty="0"/>
          </a:p>
        </p:txBody>
      </p:sp>
      <p:sp>
        <p:nvSpPr>
          <p:cNvPr id="3" name="Content Placeholder 2"/>
          <p:cNvSpPr>
            <a:spLocks noGrp="1"/>
          </p:cNvSpPr>
          <p:nvPr>
            <p:ph sz="quarter" idx="1"/>
          </p:nvPr>
        </p:nvSpPr>
        <p:spPr>
          <a:xfrm>
            <a:off x="1541462" y="4561202"/>
            <a:ext cx="2527301" cy="1534798"/>
          </a:xfrm>
        </p:spPr>
        <p:txBody>
          <a:bodyPr/>
          <a:lstStyle/>
          <a:p>
            <a:endParaRPr lang="en-US" dirty="0"/>
          </a:p>
        </p:txBody>
      </p:sp>
      <p:pic>
        <p:nvPicPr>
          <p:cNvPr id="41986" name="Picture 2"/>
          <p:cNvPicPr>
            <a:picLocks noChangeAspect="1" noChangeArrowheads="1"/>
          </p:cNvPicPr>
          <p:nvPr/>
        </p:nvPicPr>
        <p:blipFill>
          <a:blip r:embed="rId2"/>
          <a:srcRect/>
          <a:stretch>
            <a:fillRect/>
          </a:stretch>
        </p:blipFill>
        <p:spPr bwMode="auto">
          <a:xfrm>
            <a:off x="1541463" y="2882900"/>
            <a:ext cx="2527300" cy="3213100"/>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a:srcRect/>
          <a:stretch>
            <a:fillRect/>
          </a:stretch>
        </p:blipFill>
        <p:spPr bwMode="auto">
          <a:xfrm>
            <a:off x="4581583" y="2882900"/>
            <a:ext cx="2603500" cy="32131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72384" y="228600"/>
            <a:ext cx="4893664" cy="2452664"/>
          </a:xfrm>
        </p:spPr>
        <p:txBody>
          <a:bodyPr>
            <a:normAutofit/>
          </a:bodyPr>
          <a:lstStyle/>
          <a:p>
            <a:r>
              <a:rPr lang="en-US" dirty="0" smtClean="0"/>
              <a:t>Why doesn’t John Proctor like to go to church?</a:t>
            </a:r>
            <a:endParaRPr lang="en-US" dirty="0"/>
          </a:p>
        </p:txBody>
      </p:sp>
      <p:sp>
        <p:nvSpPr>
          <p:cNvPr id="3" name="Content Placeholder 2"/>
          <p:cNvSpPr>
            <a:spLocks noGrp="1"/>
          </p:cNvSpPr>
          <p:nvPr>
            <p:ph sz="quarter" idx="1"/>
          </p:nvPr>
        </p:nvSpPr>
        <p:spPr>
          <a:xfrm>
            <a:off x="612648" y="3073400"/>
            <a:ext cx="8153400" cy="3022599"/>
          </a:xfrm>
        </p:spPr>
        <p:txBody>
          <a:bodyPr/>
          <a:lstStyle/>
          <a:p>
            <a:pPr lvl="0"/>
            <a:r>
              <a:rPr lang="en-US" dirty="0" smtClean="0"/>
              <a:t>because his house is far away</a:t>
            </a:r>
          </a:p>
          <a:p>
            <a:pPr lvl="0"/>
            <a:r>
              <a:rPr lang="en-US" dirty="0" smtClean="0"/>
              <a:t>he doesn’t believe in God</a:t>
            </a:r>
          </a:p>
          <a:p>
            <a:pPr lvl="0"/>
            <a:r>
              <a:rPr lang="en-US" dirty="0" smtClean="0"/>
              <a:t>he doesn’t like the way Parris preaches</a:t>
            </a:r>
          </a:p>
          <a:p>
            <a:pPr lvl="0"/>
            <a:r>
              <a:rPr lang="en-US" dirty="0" smtClean="0"/>
              <a:t>he doesn’t want to see Abigail there</a:t>
            </a:r>
          </a:p>
          <a:p>
            <a:endParaRPr lang="en-US" dirty="0"/>
          </a:p>
        </p:txBody>
      </p:sp>
      <p:pic>
        <p:nvPicPr>
          <p:cNvPr id="43010" name="Picture 2"/>
          <p:cNvPicPr>
            <a:picLocks noChangeAspect="1" noChangeArrowheads="1"/>
          </p:cNvPicPr>
          <p:nvPr/>
        </p:nvPicPr>
        <p:blipFill>
          <a:blip r:embed="rId2"/>
          <a:srcRect/>
          <a:stretch>
            <a:fillRect/>
          </a:stretch>
        </p:blipFill>
        <p:spPr bwMode="auto">
          <a:xfrm>
            <a:off x="444136" y="228600"/>
            <a:ext cx="2844800" cy="2844801"/>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72384" y="228600"/>
            <a:ext cx="4893664" cy="2452664"/>
          </a:xfrm>
        </p:spPr>
        <p:txBody>
          <a:bodyPr>
            <a:normAutofit/>
          </a:bodyPr>
          <a:lstStyle/>
          <a:p>
            <a:r>
              <a:rPr lang="en-US" dirty="0" smtClean="0"/>
              <a:t>Why doesn’t John Proctor like to go to church?</a:t>
            </a:r>
            <a:endParaRPr lang="en-US" dirty="0"/>
          </a:p>
        </p:txBody>
      </p:sp>
      <p:sp>
        <p:nvSpPr>
          <p:cNvPr id="3" name="Content Placeholder 2"/>
          <p:cNvSpPr>
            <a:spLocks noGrp="1"/>
          </p:cNvSpPr>
          <p:nvPr>
            <p:ph sz="quarter" idx="1"/>
          </p:nvPr>
        </p:nvSpPr>
        <p:spPr>
          <a:xfrm>
            <a:off x="612648" y="3073400"/>
            <a:ext cx="8153400" cy="3022599"/>
          </a:xfrm>
        </p:spPr>
        <p:txBody>
          <a:bodyPr/>
          <a:lstStyle/>
          <a:p>
            <a:pPr lvl="0"/>
            <a:r>
              <a:rPr lang="en-US" dirty="0" smtClean="0"/>
              <a:t>because his house is far away</a:t>
            </a:r>
          </a:p>
          <a:p>
            <a:pPr lvl="0"/>
            <a:r>
              <a:rPr lang="en-US" dirty="0" smtClean="0"/>
              <a:t>he doesn’t believe in God</a:t>
            </a:r>
          </a:p>
          <a:p>
            <a:pPr lvl="0"/>
            <a:r>
              <a:rPr lang="en-US" dirty="0" smtClean="0">
                <a:solidFill>
                  <a:srgbClr val="FF0000"/>
                </a:solidFill>
              </a:rPr>
              <a:t>he doesn’t like the way Parris preaches</a:t>
            </a:r>
          </a:p>
          <a:p>
            <a:pPr lvl="0"/>
            <a:r>
              <a:rPr lang="en-US" dirty="0" smtClean="0"/>
              <a:t>he doesn’t want to see Abigail there</a:t>
            </a:r>
          </a:p>
          <a:p>
            <a:endParaRPr lang="en-US" dirty="0"/>
          </a:p>
        </p:txBody>
      </p:sp>
      <p:pic>
        <p:nvPicPr>
          <p:cNvPr id="43010" name="Picture 2"/>
          <p:cNvPicPr>
            <a:picLocks noChangeAspect="1" noChangeArrowheads="1"/>
          </p:cNvPicPr>
          <p:nvPr/>
        </p:nvPicPr>
        <p:blipFill>
          <a:blip r:embed="rId2"/>
          <a:srcRect/>
          <a:stretch>
            <a:fillRect/>
          </a:stretch>
        </p:blipFill>
        <p:spPr bwMode="auto">
          <a:xfrm>
            <a:off x="444136" y="228600"/>
            <a:ext cx="2844800" cy="2844801"/>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pPr lvl="0"/>
            <a:r>
              <a:rPr lang="en-US" b="1" dirty="0" smtClean="0"/>
              <a:t>Given circumstances are anything that happen before the opening of a play. What pivotal event sets everything in motion?</a:t>
            </a:r>
            <a:endParaRPr lang="en-US" dirty="0" smtClean="0"/>
          </a:p>
          <a:p>
            <a:pPr lvl="0">
              <a:buNone/>
            </a:pPr>
            <a:r>
              <a:rPr lang="en-US" dirty="0" smtClean="0"/>
              <a:t>A Abigail </a:t>
            </a:r>
            <a:r>
              <a:rPr lang="en-US" dirty="0" smtClean="0"/>
              <a:t>has an affair with John Proctor</a:t>
            </a:r>
            <a:endParaRPr lang="en-US" dirty="0" smtClean="0"/>
          </a:p>
          <a:p>
            <a:pPr lvl="0">
              <a:buNone/>
            </a:pPr>
            <a:r>
              <a:rPr lang="en-US" dirty="0" smtClean="0"/>
              <a:t>B Parris </a:t>
            </a:r>
            <a:r>
              <a:rPr lang="en-US" dirty="0" smtClean="0"/>
              <a:t>brings Tituba to America</a:t>
            </a:r>
            <a:endParaRPr lang="en-US" dirty="0" smtClean="0"/>
          </a:p>
          <a:p>
            <a:pPr lvl="0">
              <a:buNone/>
            </a:pPr>
            <a:r>
              <a:rPr lang="en-US" dirty="0" smtClean="0"/>
              <a:t>C </a:t>
            </a:r>
            <a:r>
              <a:rPr lang="en-US" dirty="0" smtClean="0">
                <a:solidFill>
                  <a:srgbClr val="FF0000"/>
                </a:solidFill>
              </a:rPr>
              <a:t>The </a:t>
            </a:r>
            <a:r>
              <a:rPr lang="en-US" dirty="0" smtClean="0">
                <a:solidFill>
                  <a:srgbClr val="FF0000"/>
                </a:solidFill>
              </a:rPr>
              <a:t>girls dance in the woods and get caught; Betty freaks</a:t>
            </a:r>
            <a:endParaRPr lang="en-US" dirty="0" smtClean="0">
              <a:solidFill>
                <a:srgbClr val="FF0000"/>
              </a:solidFill>
            </a:endParaRPr>
          </a:p>
          <a:p>
            <a:pPr lvl="0">
              <a:buNone/>
            </a:pPr>
            <a:r>
              <a:rPr lang="en-US" dirty="0" smtClean="0"/>
              <a:t>D Rev</a:t>
            </a:r>
            <a:r>
              <a:rPr lang="en-US" dirty="0" smtClean="0"/>
              <a:t>. Hale comes to town</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CONFLICTS:</a:t>
            </a:r>
            <a:endParaRPr lang="en-US" dirty="0"/>
          </a:p>
        </p:txBody>
      </p:sp>
      <p:sp>
        <p:nvSpPr>
          <p:cNvPr id="3" name="Content Placeholder 2"/>
          <p:cNvSpPr>
            <a:spLocks noGrp="1"/>
          </p:cNvSpPr>
          <p:nvPr>
            <p:ph sz="quarter" idx="1"/>
          </p:nvPr>
        </p:nvSpPr>
        <p:spPr/>
        <p:txBody>
          <a:bodyPr/>
          <a:lstStyle/>
          <a:p>
            <a:r>
              <a:rPr lang="en-US" dirty="0" smtClean="0"/>
              <a:t>Man vs Man</a:t>
            </a:r>
          </a:p>
          <a:p>
            <a:r>
              <a:rPr lang="en-US" dirty="0" smtClean="0"/>
              <a:t>Man vs Animal</a:t>
            </a:r>
          </a:p>
          <a:p>
            <a:r>
              <a:rPr lang="en-US" dirty="0" smtClean="0"/>
              <a:t>Man vs Himself</a:t>
            </a:r>
          </a:p>
          <a:p>
            <a:r>
              <a:rPr lang="en-US" dirty="0" smtClean="0"/>
              <a:t>Man vs Circumstance</a:t>
            </a:r>
          </a:p>
          <a:p>
            <a:r>
              <a:rPr lang="en-US" dirty="0" smtClean="0"/>
              <a:t>Man vs Society</a:t>
            </a:r>
          </a:p>
          <a:p>
            <a:endParaRPr lang="en-US" dirty="0" smtClean="0"/>
          </a:p>
          <a:p>
            <a:r>
              <a:rPr lang="en-US" dirty="0" smtClean="0"/>
              <a:t>Can you think of an example from </a:t>
            </a:r>
            <a:r>
              <a:rPr lang="en-US" i="1" dirty="0" smtClean="0"/>
              <a:t>the Crucible </a:t>
            </a:r>
            <a:r>
              <a:rPr lang="en-US" dirty="0" smtClean="0"/>
              <a:t>that suits each of these types of conflict?</a:t>
            </a:r>
            <a:endParaRPr lang="en-US" dirty="0"/>
          </a:p>
        </p:txBody>
      </p:sp>
      <p:pic>
        <p:nvPicPr>
          <p:cNvPr id="47106" name="Picture 2"/>
          <p:cNvPicPr>
            <a:picLocks noChangeAspect="1" noChangeArrowheads="1"/>
          </p:cNvPicPr>
          <p:nvPr/>
        </p:nvPicPr>
        <p:blipFill>
          <a:blip r:embed="rId2"/>
          <a:srcRect/>
          <a:stretch>
            <a:fillRect/>
          </a:stretch>
        </p:blipFill>
        <p:spPr bwMode="auto">
          <a:xfrm>
            <a:off x="4899025" y="1057275"/>
            <a:ext cx="3937000" cy="20574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pPr lvl="0"/>
            <a:r>
              <a:rPr lang="en-US" b="1" dirty="0" smtClean="0"/>
              <a:t>Which is NOT a theme of </a:t>
            </a:r>
            <a:r>
              <a:rPr lang="en-US" b="1" i="1" dirty="0" smtClean="0"/>
              <a:t>The Crucible?</a:t>
            </a:r>
            <a:endParaRPr lang="en-US" dirty="0" smtClean="0"/>
          </a:p>
          <a:p>
            <a:pPr lvl="0"/>
            <a:r>
              <a:rPr lang="en-US" dirty="0" smtClean="0"/>
              <a:t>love conquers all</a:t>
            </a:r>
          </a:p>
          <a:p>
            <a:pPr lvl="0"/>
            <a:r>
              <a:rPr lang="en-US" dirty="0" smtClean="0"/>
              <a:t>mass hysteria</a:t>
            </a:r>
          </a:p>
          <a:p>
            <a:pPr lvl="0"/>
            <a:r>
              <a:rPr lang="en-US" dirty="0" smtClean="0"/>
              <a:t>doing anything to save your reputation</a:t>
            </a:r>
          </a:p>
          <a:p>
            <a:r>
              <a:rPr lang="en-US" dirty="0" smtClean="0"/>
              <a:t>religious hypocrisy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pPr lvl="0"/>
            <a:r>
              <a:rPr lang="en-US" b="1" dirty="0" smtClean="0"/>
              <a:t>Which is NOT a theme of </a:t>
            </a:r>
            <a:r>
              <a:rPr lang="en-US" b="1" i="1" dirty="0" smtClean="0"/>
              <a:t>The Crucible?</a:t>
            </a:r>
            <a:endParaRPr lang="en-US" dirty="0" smtClean="0"/>
          </a:p>
          <a:p>
            <a:pPr lvl="0"/>
            <a:r>
              <a:rPr lang="en-US" dirty="0" smtClean="0">
                <a:solidFill>
                  <a:srgbClr val="FF0000"/>
                </a:solidFill>
              </a:rPr>
              <a:t>love conquers all</a:t>
            </a:r>
          </a:p>
          <a:p>
            <a:pPr lvl="0"/>
            <a:r>
              <a:rPr lang="en-US" dirty="0" smtClean="0"/>
              <a:t>mass hysteria</a:t>
            </a:r>
          </a:p>
          <a:p>
            <a:pPr lvl="0"/>
            <a:r>
              <a:rPr lang="en-US" dirty="0" smtClean="0"/>
              <a:t>doing anything to save your reputation</a:t>
            </a:r>
          </a:p>
          <a:p>
            <a:r>
              <a:rPr lang="en-US" dirty="0" smtClean="0"/>
              <a:t>religious hypocrisy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1762748"/>
          </a:xfrm>
        </p:spPr>
        <p:txBody>
          <a:bodyPr>
            <a:normAutofit fontScale="90000"/>
          </a:bodyPr>
          <a:lstStyle/>
          <a:p>
            <a:r>
              <a:rPr lang="en-US" dirty="0" smtClean="0"/>
              <a:t>What best describes the relationship between place and literature?</a:t>
            </a:r>
            <a:endParaRPr lang="en-US" dirty="0"/>
          </a:p>
        </p:txBody>
      </p:sp>
      <p:sp>
        <p:nvSpPr>
          <p:cNvPr id="3" name="Content Placeholder 2"/>
          <p:cNvSpPr>
            <a:spLocks noGrp="1"/>
          </p:cNvSpPr>
          <p:nvPr>
            <p:ph sz="quarter" idx="1"/>
          </p:nvPr>
        </p:nvSpPr>
        <p:spPr>
          <a:xfrm>
            <a:off x="612648" y="2524464"/>
            <a:ext cx="8153400" cy="3571535"/>
          </a:xfrm>
        </p:spPr>
        <p:txBody>
          <a:bodyPr/>
          <a:lstStyle/>
          <a:p>
            <a:pPr lvl="0">
              <a:buNone/>
            </a:pPr>
            <a:r>
              <a:rPr lang="en-US" dirty="0" smtClean="0"/>
              <a:t>A colonists </a:t>
            </a:r>
            <a:r>
              <a:rPr lang="en-US" dirty="0" smtClean="0"/>
              <a:t>feared nature while Native Americans paid respect to nature</a:t>
            </a:r>
            <a:endParaRPr lang="en-US" dirty="0" smtClean="0"/>
          </a:p>
          <a:p>
            <a:pPr lvl="0">
              <a:buNone/>
            </a:pPr>
            <a:r>
              <a:rPr lang="en-US" dirty="0" smtClean="0"/>
              <a:t>B many </a:t>
            </a:r>
            <a:r>
              <a:rPr lang="en-US" dirty="0" smtClean="0"/>
              <a:t>native American myths include characters and settings reflecting specific geographic regions of the US</a:t>
            </a:r>
            <a:endParaRPr lang="en-US" dirty="0" smtClean="0"/>
          </a:p>
          <a:p>
            <a:pPr lvl="0">
              <a:buNone/>
            </a:pPr>
            <a:r>
              <a:rPr lang="en-US" dirty="0" smtClean="0">
                <a:solidFill>
                  <a:srgbClr val="FF0000"/>
                </a:solidFill>
              </a:rPr>
              <a:t>C both </a:t>
            </a:r>
            <a:r>
              <a:rPr lang="en-US" dirty="0" smtClean="0">
                <a:solidFill>
                  <a:srgbClr val="FF0000"/>
                </a:solidFill>
              </a:rPr>
              <a:t>A and B</a:t>
            </a:r>
            <a:endParaRPr lang="en-US" dirty="0" smtClean="0">
              <a:solidFill>
                <a:srgbClr val="FF0000"/>
              </a:solidFill>
            </a:endParaRPr>
          </a:p>
          <a:p>
            <a:pPr lvl="0">
              <a:buNone/>
            </a:pPr>
            <a:r>
              <a:rPr lang="en-US" dirty="0" smtClean="0"/>
              <a:t>D neither </a:t>
            </a:r>
            <a:r>
              <a:rPr lang="en-US" dirty="0" smtClean="0"/>
              <a:t>A nor B</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pPr lvl="0"/>
            <a:r>
              <a:rPr lang="en-US" b="1" dirty="0" smtClean="0"/>
              <a:t>Given circumstances are anything that happen before the opening of a play. What pivotal event sets everything in motion?</a:t>
            </a:r>
            <a:endParaRPr lang="en-US" dirty="0" smtClean="0"/>
          </a:p>
          <a:p>
            <a:pPr lvl="0">
              <a:buNone/>
            </a:pPr>
            <a:r>
              <a:rPr lang="en-US" dirty="0" smtClean="0"/>
              <a:t>A Abigail </a:t>
            </a:r>
            <a:r>
              <a:rPr lang="en-US" dirty="0" smtClean="0"/>
              <a:t>has an affair with John Proctor</a:t>
            </a:r>
            <a:endParaRPr lang="en-US" dirty="0" smtClean="0"/>
          </a:p>
          <a:p>
            <a:pPr lvl="0">
              <a:buNone/>
            </a:pPr>
            <a:r>
              <a:rPr lang="en-US" dirty="0" smtClean="0"/>
              <a:t>B Parris </a:t>
            </a:r>
            <a:r>
              <a:rPr lang="en-US" dirty="0" smtClean="0"/>
              <a:t>brings Tituba to America</a:t>
            </a:r>
            <a:endParaRPr lang="en-US" dirty="0" smtClean="0"/>
          </a:p>
          <a:p>
            <a:pPr lvl="0">
              <a:buNone/>
            </a:pPr>
            <a:r>
              <a:rPr lang="en-US" dirty="0" smtClean="0"/>
              <a:t>C The </a:t>
            </a:r>
            <a:r>
              <a:rPr lang="en-US" dirty="0" smtClean="0"/>
              <a:t>girls dance in the woods and get caught; Betty freaks</a:t>
            </a:r>
            <a:endParaRPr lang="en-US" dirty="0" smtClean="0"/>
          </a:p>
          <a:p>
            <a:pPr lvl="0">
              <a:buNone/>
            </a:pPr>
            <a:r>
              <a:rPr lang="en-US" dirty="0" smtClean="0"/>
              <a:t>D Rev</a:t>
            </a:r>
            <a:r>
              <a:rPr lang="en-US" dirty="0" smtClean="0"/>
              <a:t>. Hale comes to town</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WORRIED?</a:t>
            </a:r>
            <a:endParaRPr lang="en-US" dirty="0"/>
          </a:p>
        </p:txBody>
      </p:sp>
      <p:sp>
        <p:nvSpPr>
          <p:cNvPr id="3" name="Content Placeholder 2"/>
          <p:cNvSpPr>
            <a:spLocks noGrp="1"/>
          </p:cNvSpPr>
          <p:nvPr>
            <p:ph sz="quarter" idx="1"/>
          </p:nvPr>
        </p:nvSpPr>
        <p:spPr/>
        <p:txBody>
          <a:bodyPr/>
          <a:lstStyle/>
          <a:p>
            <a:r>
              <a:rPr lang="en-US" dirty="0" smtClean="0"/>
              <a:t>DEFINITELY TAKE THE TIME TO REVIEW THE CRUCIBLE PPT ON THE WEBSITE!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6600"/>
                </a:solidFill>
              </a:rPr>
              <a:t>RATIONALISM!!!!!</a:t>
            </a:r>
            <a:endParaRPr lang="en-US" dirty="0">
              <a:solidFill>
                <a:srgbClr val="FF6600"/>
              </a:solidFill>
            </a:endParaRPr>
          </a:p>
        </p:txBody>
      </p:sp>
      <p:sp>
        <p:nvSpPr>
          <p:cNvPr id="3" name="Content Placeholder 2"/>
          <p:cNvSpPr>
            <a:spLocks noGrp="1"/>
          </p:cNvSpPr>
          <p:nvPr>
            <p:ph sz="quarter" idx="1"/>
          </p:nvPr>
        </p:nvSpPr>
        <p:spPr>
          <a:xfrm>
            <a:off x="3762640" y="1219200"/>
            <a:ext cx="5003408" cy="4876800"/>
          </a:xfrm>
        </p:spPr>
        <p:txBody>
          <a:bodyPr/>
          <a:lstStyle/>
          <a:p>
            <a:r>
              <a:rPr lang="en-US" dirty="0" smtClean="0"/>
              <a:t>Dear England, </a:t>
            </a:r>
          </a:p>
          <a:p>
            <a:endParaRPr lang="en-US" dirty="0" smtClean="0"/>
          </a:p>
          <a:p>
            <a:pPr>
              <a:buNone/>
            </a:pPr>
            <a:r>
              <a:rPr lang="en-US" dirty="0" smtClean="0"/>
              <a:t>We’re breaking up. It’s over. I hate you. </a:t>
            </a:r>
          </a:p>
          <a:p>
            <a:pPr>
              <a:buNone/>
            </a:pPr>
            <a:endParaRPr lang="en-US" dirty="0" smtClean="0"/>
          </a:p>
          <a:p>
            <a:pPr>
              <a:buNone/>
            </a:pPr>
            <a:r>
              <a:rPr lang="en-US" dirty="0" smtClean="0"/>
              <a:t>Love, </a:t>
            </a:r>
          </a:p>
          <a:p>
            <a:pPr>
              <a:buNone/>
            </a:pPr>
            <a:r>
              <a:rPr lang="en-US" dirty="0" smtClean="0"/>
              <a:t>America</a:t>
            </a:r>
            <a:endParaRPr lang="en-US" dirty="0"/>
          </a:p>
        </p:txBody>
      </p:sp>
      <p:pic>
        <p:nvPicPr>
          <p:cNvPr id="52227" name="Picture 3"/>
          <p:cNvPicPr>
            <a:picLocks noChangeAspect="1" noChangeArrowheads="1"/>
          </p:cNvPicPr>
          <p:nvPr/>
        </p:nvPicPr>
        <p:blipFill>
          <a:blip r:embed="rId2"/>
          <a:srcRect/>
          <a:stretch>
            <a:fillRect/>
          </a:stretch>
        </p:blipFill>
        <p:spPr bwMode="auto">
          <a:xfrm>
            <a:off x="0" y="1219200"/>
            <a:ext cx="3762640" cy="4619686"/>
          </a:xfrm>
          <a:prstGeom prst="rect">
            <a:avLst/>
          </a:prstGeom>
          <a:noFill/>
          <a:ln w="9525">
            <a:noFill/>
            <a:miter lim="800000"/>
            <a:headEnd/>
            <a:tailEnd/>
          </a:ln>
          <a:effectLst/>
        </p:spPr>
      </p:pic>
      <p:pic>
        <p:nvPicPr>
          <p:cNvPr id="52228" name="Picture 4"/>
          <p:cNvPicPr>
            <a:picLocks noChangeAspect="1" noChangeArrowheads="1"/>
          </p:cNvPicPr>
          <p:nvPr/>
        </p:nvPicPr>
        <p:blipFill>
          <a:blip r:embed="rId3"/>
          <a:srcRect/>
          <a:stretch>
            <a:fillRect/>
          </a:stretch>
        </p:blipFill>
        <p:spPr bwMode="auto">
          <a:xfrm>
            <a:off x="4346575" y="4745038"/>
            <a:ext cx="4038600" cy="20193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45719"/>
          </a:xfrm>
        </p:spPr>
        <p:txBody>
          <a:bodyPr>
            <a:normAutofit fontScale="90000"/>
          </a:bodyPr>
          <a:lstStyle/>
          <a:p>
            <a:endParaRPr lang="en-US" dirty="0"/>
          </a:p>
        </p:txBody>
      </p:sp>
      <p:pic>
        <p:nvPicPr>
          <p:cNvPr id="4" name="Content Placeholder 3" descr="Screen Shot 2017-05-29 at 1.34.52 PM.png"/>
          <p:cNvPicPr>
            <a:picLocks noGrp="1" noChangeAspect="1"/>
          </p:cNvPicPr>
          <p:nvPr>
            <p:ph sz="quarter" idx="1"/>
          </p:nvPr>
        </p:nvPicPr>
        <p:blipFill>
          <a:blip r:embed="rId2"/>
          <a:srcRect l="-20147" r="-20147"/>
          <a:stretch>
            <a:fillRect/>
          </a:stretch>
        </p:blipFill>
        <p:spPr>
          <a:xfrm>
            <a:off x="-266520" y="0"/>
            <a:ext cx="9410520" cy="6858000"/>
          </a:xfrm>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7-05-29 at 1.35.30 PM.png"/>
          <p:cNvPicPr>
            <a:picLocks noChangeAspect="1"/>
          </p:cNvPicPr>
          <p:nvPr/>
        </p:nvPicPr>
        <p:blipFill>
          <a:blip r:embed="rId2"/>
          <a:stretch>
            <a:fillRect/>
          </a:stretch>
        </p:blipFill>
        <p:spPr>
          <a:xfrm>
            <a:off x="0" y="0"/>
            <a:ext cx="9144000" cy="673100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5-29 at 1.36.21 PM.png"/>
          <p:cNvPicPr>
            <a:picLocks noChangeAspect="1"/>
          </p:cNvPicPr>
          <p:nvPr/>
        </p:nvPicPr>
        <p:blipFill>
          <a:blip r:embed="rId2"/>
          <a:stretch>
            <a:fillRect/>
          </a:stretch>
        </p:blipFill>
        <p:spPr>
          <a:xfrm>
            <a:off x="228600" y="139699"/>
            <a:ext cx="8915400" cy="671830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expressed in these other speeches?</a:t>
            </a:r>
            <a:endParaRPr lang="en-US" dirty="0"/>
          </a:p>
        </p:txBody>
      </p:sp>
      <p:sp>
        <p:nvSpPr>
          <p:cNvPr id="3" name="Content Placeholder 2"/>
          <p:cNvSpPr>
            <a:spLocks noGrp="1"/>
          </p:cNvSpPr>
          <p:nvPr>
            <p:ph sz="quarter" idx="1"/>
          </p:nvPr>
        </p:nvSpPr>
        <p:spPr/>
        <p:txBody>
          <a:bodyPr/>
          <a:lstStyle/>
          <a:p>
            <a:r>
              <a:rPr lang="en-US" dirty="0" smtClean="0"/>
              <a:t>SEE TEXTBOOK AND NOTEBOOK</a:t>
            </a:r>
          </a:p>
          <a:p>
            <a:endParaRPr lang="en-US" dirty="0" smtClean="0"/>
          </a:p>
          <a:p>
            <a:r>
              <a:rPr lang="en-US" dirty="0" smtClean="0"/>
              <a:t>*Patrick Henry’s speech at the Virgina Convention</a:t>
            </a:r>
          </a:p>
          <a:p>
            <a:r>
              <a:rPr lang="en-US" dirty="0" smtClean="0"/>
              <a:t>*Jefferson’s Speech At Convention</a:t>
            </a:r>
          </a:p>
          <a:p>
            <a:r>
              <a:rPr lang="en-US" dirty="0" smtClean="0"/>
              <a:t>“American Crisis”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RHETORICAL APPEALS</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ETHOS: </a:t>
            </a:r>
            <a:r>
              <a:rPr lang="en-US" i="1" dirty="0" smtClean="0">
                <a:solidFill>
                  <a:srgbClr val="008000"/>
                </a:solidFill>
              </a:rPr>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a:p>
            <a:endParaRPr lang="en-US" dirty="0" smtClean="0"/>
          </a:p>
          <a:p>
            <a:pPr>
              <a:buNone/>
            </a:pPr>
            <a:endParaRPr lang="en-US" dirty="0" smtClean="0"/>
          </a:p>
          <a:p>
            <a:r>
              <a:rPr lang="en-US" dirty="0" smtClean="0"/>
              <a:t>LOGOS: </a:t>
            </a:r>
            <a:r>
              <a:rPr lang="en-US" sz="2857" i="1" dirty="0" smtClean="0">
                <a:solidFill>
                  <a:srgbClr val="3366FF"/>
                </a:solidFill>
              </a:rPr>
              <a:t>We hold these truths to be self-evident, that all men are created equal, that they are endowed by their Creator with certain unalienable Rights, that among these are Life, Liberty and the pursuit of Happiness.-</a:t>
            </a:r>
            <a:endParaRPr lang="en-US" sz="2857" i="1" dirty="0" smtClean="0">
              <a:solidFill>
                <a:srgbClr val="3366FF"/>
              </a:solidFill>
            </a:endParaRPr>
          </a:p>
          <a:p>
            <a:pPr>
              <a:buNone/>
            </a:pPr>
            <a:endParaRPr lang="en-US" dirty="0" smtClean="0"/>
          </a:p>
          <a:p>
            <a:endParaRPr lang="en-US" dirty="0" smtClean="0"/>
          </a:p>
          <a:p>
            <a:r>
              <a:rPr lang="en-US" dirty="0" smtClean="0"/>
              <a:t>PATHOS: </a:t>
            </a:r>
            <a:r>
              <a:rPr lang="en-US" sz="3200" i="1" dirty="0" smtClean="0">
                <a:solidFill>
                  <a:srgbClr val="FF0000"/>
                </a:solidFill>
              </a:rPr>
              <a:t>He has plundered our seas, ravaged our Coasts, burnt our towns, and destroyed the lives of our people. </a:t>
            </a:r>
            <a:endParaRPr lang="en-US" sz="3200" i="1" dirty="0" smtClean="0">
              <a:solidFill>
                <a:srgbClr val="FF0000"/>
              </a:solidFill>
            </a:endParaRPr>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a:t>
            </a:r>
            <a:endParaRPr lang="en-US" dirty="0"/>
          </a:p>
        </p:txBody>
      </p:sp>
      <p:sp>
        <p:nvSpPr>
          <p:cNvPr id="3" name="Content Placeholder 2"/>
          <p:cNvSpPr>
            <a:spLocks noGrp="1"/>
          </p:cNvSpPr>
          <p:nvPr>
            <p:ph sz="quarter" idx="1"/>
          </p:nvPr>
        </p:nvSpPr>
        <p:spPr/>
        <p:txBody>
          <a:bodyPr/>
          <a:lstStyle/>
          <a:p>
            <a:r>
              <a:rPr lang="en-US" b="1" dirty="0" smtClean="0"/>
              <a:t>What two subjects were predominantly expressed in slave spirituals?</a:t>
            </a:r>
            <a:endParaRPr lang="en-US" dirty="0" smtClean="0"/>
          </a:p>
          <a:p>
            <a:pPr lvl="0">
              <a:buNone/>
            </a:pPr>
            <a:r>
              <a:rPr lang="en-US" dirty="0" smtClean="0"/>
              <a:t>A Christian </a:t>
            </a:r>
            <a:r>
              <a:rPr lang="en-US" dirty="0" smtClean="0"/>
              <a:t>values and the hardships of slavery</a:t>
            </a:r>
            <a:endParaRPr lang="en-US" dirty="0" smtClean="0"/>
          </a:p>
          <a:p>
            <a:pPr lvl="0">
              <a:buNone/>
            </a:pPr>
            <a:r>
              <a:rPr lang="en-US" dirty="0" smtClean="0"/>
              <a:t>B Cultural </a:t>
            </a:r>
            <a:r>
              <a:rPr lang="en-US" dirty="0" smtClean="0"/>
              <a:t>myths and familial stories</a:t>
            </a:r>
            <a:endParaRPr lang="en-US" dirty="0" smtClean="0"/>
          </a:p>
          <a:p>
            <a:pPr lvl="0">
              <a:buNone/>
            </a:pPr>
            <a:r>
              <a:rPr lang="en-US" dirty="0" smtClean="0"/>
              <a:t>C Christian </a:t>
            </a:r>
            <a:r>
              <a:rPr lang="en-US" dirty="0" smtClean="0"/>
              <a:t>values and family heritage</a:t>
            </a:r>
            <a:endParaRPr lang="en-US" dirty="0" smtClean="0"/>
          </a:p>
          <a:p>
            <a:pPr lvl="0">
              <a:buNone/>
            </a:pPr>
            <a:r>
              <a:rPr lang="en-US" dirty="0" smtClean="0"/>
              <a:t>D The </a:t>
            </a:r>
            <a:r>
              <a:rPr lang="en-US" dirty="0" smtClean="0"/>
              <a:t>hardships of slavery and cultural traditions</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Summarize “The Interesting Life of Oludah Equiano”</a:t>
            </a:r>
            <a:endParaRPr lang="en-US" dirty="0"/>
          </a:p>
        </p:txBody>
      </p:sp>
      <p:sp>
        <p:nvSpPr>
          <p:cNvPr id="3" name="Content Placeholder 2"/>
          <p:cNvSpPr>
            <a:spLocks noGrp="1"/>
          </p:cNvSpPr>
          <p:nvPr>
            <p:ph sz="quarter" idx="1"/>
          </p:nvPr>
        </p:nvSpPr>
        <p:spPr>
          <a:xfrm>
            <a:off x="2963078" y="2487612"/>
            <a:ext cx="5802969" cy="3608387"/>
          </a:xfrm>
        </p:spPr>
        <p:txBody>
          <a:bodyPr/>
          <a:lstStyle/>
          <a:p>
            <a:r>
              <a:rPr lang="en-US" dirty="0" smtClean="0"/>
              <a:t>-How did he become educated?</a:t>
            </a:r>
          </a:p>
          <a:p>
            <a:r>
              <a:rPr lang="en-US" dirty="0" smtClean="0"/>
              <a:t>-What examples of death did he witness?</a:t>
            </a:r>
          </a:p>
          <a:p>
            <a:r>
              <a:rPr lang="en-US" dirty="0" smtClean="0"/>
              <a:t>-When did he find hope?</a:t>
            </a:r>
            <a:endParaRPr lang="en-US" dirty="0"/>
          </a:p>
        </p:txBody>
      </p:sp>
      <p:pic>
        <p:nvPicPr>
          <p:cNvPr id="74754" name="Picture 2"/>
          <p:cNvPicPr>
            <a:picLocks noChangeAspect="1" noChangeArrowheads="1"/>
          </p:cNvPicPr>
          <p:nvPr/>
        </p:nvPicPr>
        <p:blipFill>
          <a:blip r:embed="rId2"/>
          <a:srcRect/>
          <a:stretch>
            <a:fillRect/>
          </a:stretch>
        </p:blipFill>
        <p:spPr bwMode="auto">
          <a:xfrm>
            <a:off x="892175" y="2487613"/>
            <a:ext cx="1663700" cy="2362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#2</a:t>
            </a:r>
            <a:endParaRPr lang="en-US" dirty="0"/>
          </a:p>
        </p:txBody>
      </p:sp>
      <p:sp>
        <p:nvSpPr>
          <p:cNvPr id="3" name="Content Placeholder 2"/>
          <p:cNvSpPr>
            <a:spLocks noGrp="1"/>
          </p:cNvSpPr>
          <p:nvPr>
            <p:ph sz="quarter" idx="1"/>
          </p:nvPr>
        </p:nvSpPr>
        <p:spPr/>
        <p:txBody>
          <a:bodyPr/>
          <a:lstStyle/>
          <a:p>
            <a:r>
              <a:rPr lang="en-US" dirty="0" smtClean="0"/>
              <a:t>1.) What themes set American literature apart from other early literature?</a:t>
            </a:r>
          </a:p>
          <a:p>
            <a:r>
              <a:rPr lang="en-US" dirty="0" smtClean="0"/>
              <a:t>2.) How did the literature of the European colonists differ from that of the Native Americans?</a:t>
            </a:r>
          </a:p>
          <a:p>
            <a:r>
              <a:rPr lang="en-US" dirty="0" smtClean="0"/>
              <a:t>3.) Describe the relationship between society and media by describing the symbiosis exemplified by one movie from the 21</a:t>
            </a:r>
            <a:r>
              <a:rPr lang="en-US" baseline="30000" dirty="0" smtClean="0"/>
              <a:t>st</a:t>
            </a:r>
            <a:r>
              <a:rPr lang="en-US" dirty="0" smtClean="0"/>
              <a:t> century.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a:t>
            </a:r>
            <a:endParaRPr lang="en-US" dirty="0"/>
          </a:p>
        </p:txBody>
      </p:sp>
      <p:sp>
        <p:nvSpPr>
          <p:cNvPr id="3" name="Content Placeholder 2"/>
          <p:cNvSpPr>
            <a:spLocks noGrp="1"/>
          </p:cNvSpPr>
          <p:nvPr>
            <p:ph sz="quarter" idx="1"/>
          </p:nvPr>
        </p:nvSpPr>
        <p:spPr/>
        <p:txBody>
          <a:bodyPr/>
          <a:lstStyle/>
          <a:p>
            <a:r>
              <a:rPr lang="en-US" b="1" dirty="0" smtClean="0"/>
              <a:t>What two subjects were predominantly expressed in slave spirituals?</a:t>
            </a:r>
            <a:endParaRPr lang="en-US" dirty="0" smtClean="0"/>
          </a:p>
          <a:p>
            <a:pPr lvl="0">
              <a:buNone/>
            </a:pPr>
            <a:r>
              <a:rPr lang="en-US" dirty="0" smtClean="0"/>
              <a:t>A </a:t>
            </a:r>
            <a:r>
              <a:rPr lang="en-US" dirty="0" smtClean="0">
                <a:solidFill>
                  <a:srgbClr val="FF0000"/>
                </a:solidFill>
              </a:rPr>
              <a:t>Christian </a:t>
            </a:r>
            <a:r>
              <a:rPr lang="en-US" dirty="0" smtClean="0">
                <a:solidFill>
                  <a:srgbClr val="FF0000"/>
                </a:solidFill>
              </a:rPr>
              <a:t>values and the hardships of slavery</a:t>
            </a:r>
            <a:endParaRPr lang="en-US" dirty="0" smtClean="0">
              <a:solidFill>
                <a:srgbClr val="FF0000"/>
              </a:solidFill>
            </a:endParaRPr>
          </a:p>
          <a:p>
            <a:pPr lvl="0">
              <a:buNone/>
            </a:pPr>
            <a:r>
              <a:rPr lang="en-US" dirty="0" smtClean="0"/>
              <a:t>B Cultural </a:t>
            </a:r>
            <a:r>
              <a:rPr lang="en-US" dirty="0" smtClean="0"/>
              <a:t>myths and familial stories</a:t>
            </a:r>
            <a:endParaRPr lang="en-US" dirty="0" smtClean="0"/>
          </a:p>
          <a:p>
            <a:pPr lvl="0">
              <a:buNone/>
            </a:pPr>
            <a:r>
              <a:rPr lang="en-US" dirty="0" smtClean="0"/>
              <a:t>C Christian </a:t>
            </a:r>
            <a:r>
              <a:rPr lang="en-US" dirty="0" smtClean="0"/>
              <a:t>values and family heritage</a:t>
            </a:r>
            <a:endParaRPr lang="en-US" dirty="0" smtClean="0"/>
          </a:p>
          <a:p>
            <a:pPr lvl="0">
              <a:buNone/>
            </a:pPr>
            <a:r>
              <a:rPr lang="en-US" dirty="0" smtClean="0"/>
              <a:t>D The </a:t>
            </a:r>
            <a:r>
              <a:rPr lang="en-US" dirty="0" smtClean="0"/>
              <a:t>hardships of slavery and cultural traditions</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THESE TALES?</a:t>
            </a:r>
            <a:endParaRPr lang="en-US" dirty="0"/>
          </a:p>
        </p:txBody>
      </p:sp>
      <p:sp>
        <p:nvSpPr>
          <p:cNvPr id="3" name="Content Placeholder 2"/>
          <p:cNvSpPr>
            <a:spLocks noGrp="1"/>
          </p:cNvSpPr>
          <p:nvPr>
            <p:ph sz="quarter" idx="1"/>
          </p:nvPr>
        </p:nvSpPr>
        <p:spPr/>
        <p:txBody>
          <a:bodyPr/>
          <a:lstStyle/>
          <a:p>
            <a:r>
              <a:rPr lang="en-US" dirty="0" smtClean="0"/>
              <a:t>Jigsaw of four stories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SLIDE:</a:t>
            </a:r>
            <a:endParaRPr lang="en-US" dirty="0"/>
          </a:p>
        </p:txBody>
      </p:sp>
      <p:sp>
        <p:nvSpPr>
          <p:cNvPr id="3" name="Content Placeholder 2"/>
          <p:cNvSpPr>
            <a:spLocks noGrp="1"/>
          </p:cNvSpPr>
          <p:nvPr>
            <p:ph sz="quarter" idx="1"/>
          </p:nvPr>
        </p:nvSpPr>
        <p:spPr/>
        <p:txBody>
          <a:bodyPr/>
          <a:lstStyle/>
          <a:p>
            <a:r>
              <a:rPr lang="en-US" dirty="0" smtClean="0"/>
              <a:t>PURITANISM: strict, ruled by God, predestination</a:t>
            </a:r>
          </a:p>
          <a:p>
            <a:r>
              <a:rPr lang="en-US" dirty="0" smtClean="0"/>
              <a:t>RATIONALISM: decisions should be ruled by logic and reason; govt. documents</a:t>
            </a:r>
          </a:p>
          <a:p>
            <a:r>
              <a:rPr lang="en-US" dirty="0" smtClean="0"/>
              <a:t>ROMANTICISM: emphasized inspiration, the individual, and emotion</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DEVIL AND TOM WALKER</a:t>
            </a:r>
            <a:endParaRPr lang="en-US" dirty="0"/>
          </a:p>
        </p:txBody>
      </p:sp>
      <p:sp>
        <p:nvSpPr>
          <p:cNvPr id="3" name="Content Placeholder 2"/>
          <p:cNvSpPr>
            <a:spLocks noGrp="1"/>
          </p:cNvSpPr>
          <p:nvPr>
            <p:ph sz="quarter" idx="1"/>
          </p:nvPr>
        </p:nvSpPr>
        <p:spPr/>
        <p:txBody>
          <a:bodyPr/>
          <a:lstStyle/>
          <a:p>
            <a:r>
              <a:rPr lang="en-US" dirty="0" smtClean="0"/>
              <a:t>What was this story about?</a:t>
            </a:r>
            <a:endParaRPr lang="en-US" dirty="0"/>
          </a:p>
        </p:txBody>
      </p:sp>
      <p:pic>
        <p:nvPicPr>
          <p:cNvPr id="75778" name="Picture 2"/>
          <p:cNvPicPr>
            <a:picLocks noChangeAspect="1" noChangeArrowheads="1"/>
          </p:cNvPicPr>
          <p:nvPr/>
        </p:nvPicPr>
        <p:blipFill>
          <a:blip r:embed="rId2"/>
          <a:srcRect/>
          <a:stretch>
            <a:fillRect/>
          </a:stretch>
        </p:blipFill>
        <p:spPr bwMode="auto">
          <a:xfrm>
            <a:off x="1326736" y="2451373"/>
            <a:ext cx="6120155" cy="4072685"/>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t>How is the Washington Irving’s </a:t>
            </a:r>
            <a:r>
              <a:rPr lang="en-US" sz="1800" b="1" u="sng" dirty="0" smtClean="0"/>
              <a:t>description of the setting</a:t>
            </a:r>
            <a:r>
              <a:rPr lang="en-US" sz="1800" b="1" dirty="0" smtClean="0"/>
              <a:t> in “The Devil and Tom Walker” </a:t>
            </a:r>
            <a:r>
              <a:rPr lang="en-US" sz="1800" b="1" u="sng" dirty="0" smtClean="0"/>
              <a:t>reflective of the relationship</a:t>
            </a:r>
            <a:r>
              <a:rPr lang="en-US" sz="1800" b="1" dirty="0" smtClean="0"/>
              <a:t> between Walker and his wife? Pick the quote that best describes this relationship.</a:t>
            </a:r>
            <a:r>
              <a:rPr lang="en-US" sz="1800" dirty="0" smtClean="0"/>
              <a:t> </a:t>
            </a:r>
            <a:endParaRPr lang="en-US" sz="1800" dirty="0"/>
          </a:p>
        </p:txBody>
      </p:sp>
      <p:sp>
        <p:nvSpPr>
          <p:cNvPr id="3" name="Content Placeholder 2"/>
          <p:cNvSpPr>
            <a:spLocks noGrp="1"/>
          </p:cNvSpPr>
          <p:nvPr>
            <p:ph sz="quarter" idx="1"/>
          </p:nvPr>
        </p:nvSpPr>
        <p:spPr>
          <a:xfrm>
            <a:off x="612648" y="1520952"/>
            <a:ext cx="8153400" cy="4575048"/>
          </a:xfrm>
        </p:spPr>
        <p:txBody>
          <a:bodyPr/>
          <a:lstStyle/>
          <a:p>
            <a:r>
              <a:rPr lang="en-US" dirty="0" smtClean="0"/>
              <a:t>A. “They lived in a forlorn looking house that stood alone, and had an air of starvation”</a:t>
            </a:r>
          </a:p>
          <a:p>
            <a:r>
              <a:rPr lang="en-US" dirty="0" smtClean="0"/>
              <a:t>B. “The swamp was thickly grown with great gloomy pines and hemlocks”</a:t>
            </a:r>
          </a:p>
          <a:p>
            <a:r>
              <a:rPr lang="en-US" dirty="0" smtClean="0"/>
              <a:t>C. “…one of the great trees , fair and flourishing without, but rotten at the core…”</a:t>
            </a:r>
          </a:p>
          <a:p>
            <a:r>
              <a:rPr lang="en-US" dirty="0" smtClean="0"/>
              <a:t>D. “they were so miserly, then even conspired to cheat each other”</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t>How is the Washington Irving’s </a:t>
            </a:r>
            <a:r>
              <a:rPr lang="en-US" sz="1800" b="1" u="sng" dirty="0" smtClean="0"/>
              <a:t>description of the setting</a:t>
            </a:r>
            <a:r>
              <a:rPr lang="en-US" sz="1800" b="1" dirty="0" smtClean="0"/>
              <a:t> in “The Devil and Tom Walker” </a:t>
            </a:r>
            <a:r>
              <a:rPr lang="en-US" sz="1800" b="1" u="sng" dirty="0" smtClean="0"/>
              <a:t>reflective of the relationship</a:t>
            </a:r>
            <a:r>
              <a:rPr lang="en-US" sz="1800" b="1" dirty="0" smtClean="0"/>
              <a:t> between Walker and his wife? Pick the quote that best describes this relationship.</a:t>
            </a:r>
            <a:r>
              <a:rPr lang="en-US" sz="1800" dirty="0" smtClean="0"/>
              <a:t> </a:t>
            </a:r>
            <a:endParaRPr lang="en-US" sz="1800" dirty="0"/>
          </a:p>
        </p:txBody>
      </p:sp>
      <p:sp>
        <p:nvSpPr>
          <p:cNvPr id="3" name="Content Placeholder 2"/>
          <p:cNvSpPr>
            <a:spLocks noGrp="1"/>
          </p:cNvSpPr>
          <p:nvPr>
            <p:ph sz="quarter" idx="1"/>
          </p:nvPr>
        </p:nvSpPr>
        <p:spPr>
          <a:xfrm>
            <a:off x="612648" y="1520952"/>
            <a:ext cx="8153400" cy="4575048"/>
          </a:xfrm>
        </p:spPr>
        <p:txBody>
          <a:bodyPr/>
          <a:lstStyle/>
          <a:p>
            <a:r>
              <a:rPr lang="en-US" dirty="0" smtClean="0">
                <a:solidFill>
                  <a:srgbClr val="FF0000"/>
                </a:solidFill>
              </a:rPr>
              <a:t>A. “They lived in a forlorn looking house that stood alone, and had an air of starvation”</a:t>
            </a:r>
          </a:p>
          <a:p>
            <a:r>
              <a:rPr lang="en-US" dirty="0" smtClean="0"/>
              <a:t>B. “The swamp was thickly grown with great gloomy pines and hemlocks”</a:t>
            </a:r>
          </a:p>
          <a:p>
            <a:r>
              <a:rPr lang="en-US" dirty="0" smtClean="0"/>
              <a:t>C. “…one of the great trees , fair and flourishing without, but rotten at the core…”</a:t>
            </a:r>
          </a:p>
          <a:p>
            <a:r>
              <a:rPr lang="en-US" dirty="0" smtClean="0"/>
              <a:t>D. “they were so miserly, then even conspired to cheat each other”</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this quote show foreshadowing?</a:t>
            </a:r>
            <a:endParaRPr lang="en-US" dirty="0"/>
          </a:p>
        </p:txBody>
      </p:sp>
      <p:sp>
        <p:nvSpPr>
          <p:cNvPr id="3" name="Content Placeholder 2"/>
          <p:cNvSpPr>
            <a:spLocks noGrp="1"/>
          </p:cNvSpPr>
          <p:nvPr>
            <p:ph sz="quarter" idx="1"/>
          </p:nvPr>
        </p:nvSpPr>
        <p:spPr/>
        <p:txBody>
          <a:bodyPr/>
          <a:lstStyle/>
          <a:p>
            <a:r>
              <a:rPr lang="en-US" dirty="0" smtClean="0"/>
              <a:t>""Deacon Peabody be damned," said the stranger, "as I flatter myself he will be, if he does not look more to his own sins and less to those of his neighbors</a:t>
            </a:r>
            <a:r>
              <a:rPr lang="en-US" dirty="0" smtClean="0"/>
              <a:t>.”</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7-05-29 at 6.55.49 PM.png"/>
          <p:cNvPicPr>
            <a:picLocks noChangeAspect="1"/>
          </p:cNvPicPr>
          <p:nvPr/>
        </p:nvPicPr>
        <p:blipFill>
          <a:blip r:embed="rId2"/>
          <a:stretch>
            <a:fillRect/>
          </a:stretch>
        </p:blipFill>
        <p:spPr>
          <a:xfrm>
            <a:off x="457200" y="228599"/>
            <a:ext cx="8547100" cy="6629401"/>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5-29 at 6.56.36 PM.png"/>
          <p:cNvPicPr>
            <a:picLocks noChangeAspect="1"/>
          </p:cNvPicPr>
          <p:nvPr/>
        </p:nvPicPr>
        <p:blipFill>
          <a:blip r:embed="rId2"/>
          <a:stretch>
            <a:fillRect/>
          </a:stretch>
        </p:blipFill>
        <p:spPr>
          <a:xfrm>
            <a:off x="0" y="0"/>
            <a:ext cx="8750300" cy="6540501"/>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5-29 at 6.57.20 PM.png"/>
          <p:cNvPicPr>
            <a:picLocks noChangeAspect="1"/>
          </p:cNvPicPr>
          <p:nvPr/>
        </p:nvPicPr>
        <p:blipFill>
          <a:blip r:embed="rId2"/>
          <a:stretch>
            <a:fillRect/>
          </a:stretch>
        </p:blipFill>
        <p:spPr>
          <a:xfrm>
            <a:off x="381000" y="317499"/>
            <a:ext cx="8763000" cy="65405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SEMESTER ONE: The isms</a:t>
            </a:r>
            <a:endParaRPr lang="en-US" dirty="0"/>
          </a:p>
        </p:txBody>
      </p:sp>
      <p:sp>
        <p:nvSpPr>
          <p:cNvPr id="3" name="Content Placeholder 2"/>
          <p:cNvSpPr>
            <a:spLocks noGrp="1"/>
          </p:cNvSpPr>
          <p:nvPr>
            <p:ph sz="quarter" idx="1"/>
          </p:nvPr>
        </p:nvSpPr>
        <p:spPr/>
        <p:txBody>
          <a:bodyPr>
            <a:normAutofit/>
          </a:bodyPr>
          <a:lstStyle/>
          <a:p>
            <a:r>
              <a:rPr lang="en-US" sz="7200" dirty="0" smtClean="0">
                <a:solidFill>
                  <a:srgbClr val="FF0000"/>
                </a:solidFill>
              </a:rPr>
              <a:t>LET’S REVIEW!</a:t>
            </a:r>
            <a:endParaRPr lang="en-US" sz="7200" dirty="0">
              <a:solidFill>
                <a:srgbClr val="FF0000"/>
              </a:solidFill>
            </a:endParaRPr>
          </a:p>
        </p:txBody>
      </p:sp>
      <p:pic>
        <p:nvPicPr>
          <p:cNvPr id="26626" name="Picture 2"/>
          <p:cNvPicPr>
            <a:picLocks noChangeAspect="1" noChangeArrowheads="1"/>
          </p:cNvPicPr>
          <p:nvPr/>
        </p:nvPicPr>
        <p:blipFill>
          <a:blip r:embed="rId2"/>
          <a:srcRect/>
          <a:stretch>
            <a:fillRect/>
          </a:stretch>
        </p:blipFill>
        <p:spPr bwMode="auto">
          <a:xfrm>
            <a:off x="2780757" y="3014247"/>
            <a:ext cx="4000500" cy="203200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7-05-29 at 6.57.45 PM.png"/>
          <p:cNvPicPr>
            <a:picLocks noChangeAspect="1"/>
          </p:cNvPicPr>
          <p:nvPr/>
        </p:nvPicPr>
        <p:blipFill>
          <a:blip r:embed="rId2"/>
          <a:stretch>
            <a:fillRect/>
          </a:stretch>
        </p:blipFill>
        <p:spPr>
          <a:xfrm>
            <a:off x="0" y="0"/>
            <a:ext cx="9144000" cy="6667501"/>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599"/>
            <a:ext cx="8153400" cy="2585577"/>
          </a:xfrm>
        </p:spPr>
        <p:txBody>
          <a:bodyPr>
            <a:normAutofit fontScale="90000"/>
          </a:bodyPr>
          <a:lstStyle/>
          <a:p>
            <a:r>
              <a:rPr lang="en-US" sz="3600" b="1" dirty="0" smtClean="0"/>
              <a:t>Poe’s story concerns itself with the duality of man in terms of his potential for good/evil and his soul/body . If this is true, then who is who?</a:t>
            </a:r>
            <a:r>
              <a:rPr lang="en-US" dirty="0" smtClean="0"/>
              <a:t/>
            </a:r>
            <a:br>
              <a:rPr lang="en-US" dirty="0" smtClean="0"/>
            </a:br>
            <a:endParaRPr lang="en-US" dirty="0"/>
          </a:p>
        </p:txBody>
      </p:sp>
      <p:sp>
        <p:nvSpPr>
          <p:cNvPr id="3" name="Content Placeholder 2"/>
          <p:cNvSpPr>
            <a:spLocks noGrp="1"/>
          </p:cNvSpPr>
          <p:nvPr>
            <p:ph sz="quarter" idx="1"/>
          </p:nvPr>
        </p:nvSpPr>
        <p:spPr>
          <a:xfrm>
            <a:off x="612648" y="3611112"/>
            <a:ext cx="8153400" cy="2484888"/>
          </a:xfrm>
        </p:spPr>
        <p:txBody>
          <a:bodyPr>
            <a:normAutofit fontScale="92500" lnSpcReduction="20000"/>
          </a:bodyPr>
          <a:lstStyle/>
          <a:p>
            <a:pPr lvl="0">
              <a:buNone/>
            </a:pPr>
            <a:r>
              <a:rPr lang="en-US" dirty="0" smtClean="0"/>
              <a:t>A Roderick </a:t>
            </a:r>
            <a:r>
              <a:rPr lang="en-US" dirty="0" smtClean="0"/>
              <a:t>is an evil soul and Madeline is the positive body.</a:t>
            </a:r>
            <a:endParaRPr lang="en-US" dirty="0" smtClean="0"/>
          </a:p>
          <a:p>
            <a:pPr lvl="0">
              <a:buNone/>
            </a:pPr>
            <a:r>
              <a:rPr lang="en-US" dirty="0" smtClean="0"/>
              <a:t>B Madeline </a:t>
            </a:r>
            <a:r>
              <a:rPr lang="en-US" dirty="0" smtClean="0"/>
              <a:t>is an evil soul and Roderick is the positive body.</a:t>
            </a:r>
            <a:endParaRPr lang="en-US" dirty="0" smtClean="0"/>
          </a:p>
          <a:p>
            <a:pPr lvl="0">
              <a:buNone/>
            </a:pPr>
            <a:r>
              <a:rPr lang="en-US" dirty="0" smtClean="0"/>
              <a:t>C Roderick </a:t>
            </a:r>
            <a:r>
              <a:rPr lang="en-US" dirty="0" smtClean="0"/>
              <a:t>is the evil body and Madeline is the positive soul.. </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r>
              <a:rPr lang="en-US" b="1" dirty="0" smtClean="0"/>
              <a:t>At the end of story, the house gets swallowed up by the mist and falls into the lake when the zigzag cracks falters. This is an example of:</a:t>
            </a:r>
            <a:endParaRPr lang="en-US" dirty="0" smtClean="0"/>
          </a:p>
          <a:p>
            <a:pPr lvl="0"/>
            <a:r>
              <a:rPr lang="en-US" dirty="0" smtClean="0"/>
              <a:t>hyperbole</a:t>
            </a:r>
          </a:p>
          <a:p>
            <a:pPr lvl="0"/>
            <a:r>
              <a:rPr lang="en-US" dirty="0" smtClean="0"/>
              <a:t>pathetic fallacy</a:t>
            </a:r>
          </a:p>
          <a:p>
            <a:pPr lvl="0"/>
            <a:r>
              <a:rPr lang="en-US" dirty="0" smtClean="0"/>
              <a:t>extended metaphor</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b="1" dirty="0" smtClean="0"/>
              <a:t>While passing his last days with the narrator, Roderick immerses himself in the arts: music, books, and paintings. What is perhaps behind this motivation?</a:t>
            </a:r>
            <a:endParaRPr lang="en-US" dirty="0" smtClean="0"/>
          </a:p>
          <a:p>
            <a:pPr lvl="0"/>
            <a:r>
              <a:rPr lang="en-US" dirty="0" smtClean="0"/>
              <a:t>with his family dying off, he wants to leave behind work that will capture his immortality</a:t>
            </a:r>
          </a:p>
          <a:p>
            <a:pPr lvl="0"/>
            <a:r>
              <a:rPr lang="en-US" dirty="0" smtClean="0"/>
              <a:t>he believes in the soothing and healing power of the arts</a:t>
            </a:r>
          </a:p>
          <a:p>
            <a:pPr lvl="0"/>
            <a:r>
              <a:rPr lang="en-US" dirty="0" smtClean="0"/>
              <a:t>engaging in the arts helps him escape his own acute anxiety and fear</a:t>
            </a:r>
          </a:p>
          <a:p>
            <a:r>
              <a:rPr lang="en-US" dirty="0" smtClean="0"/>
              <a:t> </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 VS. INDIRECT CHARACTERIZATION</a:t>
            </a:r>
            <a:endParaRPr lang="en-US" dirty="0"/>
          </a:p>
        </p:txBody>
      </p:sp>
      <p:sp>
        <p:nvSpPr>
          <p:cNvPr id="3" name="Content Placeholder 2"/>
          <p:cNvSpPr>
            <a:spLocks noGrp="1"/>
          </p:cNvSpPr>
          <p:nvPr>
            <p:ph sz="quarter" idx="1"/>
          </p:nvPr>
        </p:nvSpPr>
        <p:spPr/>
        <p:txBody>
          <a:bodyPr/>
          <a:lstStyle/>
          <a:p>
            <a:pPr lvl="0"/>
            <a:r>
              <a:rPr lang="en-US" dirty="0" smtClean="0"/>
              <a:t>“Roderick Usher had been one of my boon companions in boyhood</a:t>
            </a:r>
            <a:r>
              <a:rPr lang="en-US" dirty="0" smtClean="0"/>
              <a:t>”</a:t>
            </a:r>
          </a:p>
          <a:p>
            <a:pPr lvl="0"/>
            <a:r>
              <a:rPr lang="en-US" sz="1200" dirty="0" smtClean="0"/>
              <a:t>DIRECT</a:t>
            </a:r>
          </a:p>
          <a:p>
            <a:pPr lvl="0"/>
            <a:r>
              <a:rPr lang="en-US" dirty="0" smtClean="0"/>
              <a:t>“Lips somewhat thin and very pallid; hair of a weblike softness</a:t>
            </a:r>
            <a:r>
              <a:rPr lang="en-US" dirty="0" smtClean="0"/>
              <a:t>”</a:t>
            </a:r>
          </a:p>
          <a:p>
            <a:pPr lvl="0"/>
            <a:r>
              <a:rPr lang="en-US" sz="1200" dirty="0" smtClean="0"/>
              <a:t>DIRECT</a:t>
            </a:r>
          </a:p>
          <a:p>
            <a:pPr lvl="0"/>
            <a:r>
              <a:rPr lang="en-US" dirty="0" smtClean="0"/>
              <a:t>When Roderick takes his chair and positions it facing the door while mumbling to </a:t>
            </a:r>
            <a:r>
              <a:rPr lang="en-US" dirty="0" smtClean="0"/>
              <a:t>himself</a:t>
            </a:r>
          </a:p>
          <a:p>
            <a:pPr lvl="0"/>
            <a:r>
              <a:rPr lang="en-US" sz="1200" dirty="0" smtClean="0"/>
              <a:t>INDIRECT</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RAVEN</a:t>
            </a:r>
            <a:endParaRPr lang="en-US" dirty="0"/>
          </a:p>
        </p:txBody>
      </p:sp>
      <p:sp>
        <p:nvSpPr>
          <p:cNvPr id="3" name="Content Placeholder 2"/>
          <p:cNvSpPr>
            <a:spLocks noGrp="1"/>
          </p:cNvSpPr>
          <p:nvPr>
            <p:ph sz="quarter" idx="1"/>
          </p:nvPr>
        </p:nvSpPr>
        <p:spPr/>
        <p:txBody>
          <a:bodyPr/>
          <a:lstStyle/>
          <a:p>
            <a:endParaRPr lang="en-US"/>
          </a:p>
        </p:txBody>
      </p:sp>
      <p:pic>
        <p:nvPicPr>
          <p:cNvPr id="88066" name="Picture 2"/>
          <p:cNvPicPr>
            <a:picLocks noChangeAspect="1" noChangeArrowheads="1"/>
          </p:cNvPicPr>
          <p:nvPr/>
        </p:nvPicPr>
        <p:blipFill>
          <a:blip r:embed="rId2"/>
          <a:srcRect/>
          <a:stretch>
            <a:fillRect/>
          </a:stretch>
        </p:blipFill>
        <p:spPr bwMode="auto">
          <a:xfrm>
            <a:off x="0" y="1600200"/>
            <a:ext cx="9061415" cy="52578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purpose of mythology?</a:t>
            </a:r>
            <a:endParaRPr lang="en-US" dirty="0"/>
          </a:p>
        </p:txBody>
      </p:sp>
      <p:sp>
        <p:nvSpPr>
          <p:cNvPr id="3" name="Content Placeholder 2"/>
          <p:cNvSpPr>
            <a:spLocks noGrp="1"/>
          </p:cNvSpPr>
          <p:nvPr>
            <p:ph sz="quarter" idx="1"/>
          </p:nvPr>
        </p:nvSpPr>
        <p:spPr/>
        <p:txBody>
          <a:bodyPr/>
          <a:lstStyle/>
          <a:p>
            <a:pPr lvl="0"/>
            <a:r>
              <a:rPr lang="en-US" dirty="0" smtClean="0"/>
              <a:t>to explain the unknown</a:t>
            </a:r>
          </a:p>
          <a:p>
            <a:pPr lvl="0"/>
            <a:r>
              <a:rPr lang="en-US" dirty="0" smtClean="0"/>
              <a:t>to entertain the masses</a:t>
            </a:r>
          </a:p>
          <a:p>
            <a:pPr lvl="0"/>
            <a:r>
              <a:rPr lang="en-US" dirty="0" smtClean="0"/>
              <a:t>to accurately record history</a:t>
            </a:r>
          </a:p>
          <a:p>
            <a:pPr lvl="0"/>
            <a:r>
              <a:rPr lang="en-US" dirty="0" smtClean="0"/>
              <a:t>to give people something to believe in</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purpose of mythology?</a:t>
            </a:r>
            <a:endParaRPr lang="en-US" dirty="0"/>
          </a:p>
        </p:txBody>
      </p:sp>
      <p:sp>
        <p:nvSpPr>
          <p:cNvPr id="3" name="Content Placeholder 2"/>
          <p:cNvSpPr>
            <a:spLocks noGrp="1"/>
          </p:cNvSpPr>
          <p:nvPr>
            <p:ph sz="quarter" idx="1"/>
          </p:nvPr>
        </p:nvSpPr>
        <p:spPr/>
        <p:txBody>
          <a:bodyPr/>
          <a:lstStyle/>
          <a:p>
            <a:pPr lvl="0"/>
            <a:r>
              <a:rPr lang="en-US" dirty="0" smtClean="0">
                <a:solidFill>
                  <a:srgbClr val="FF0000"/>
                </a:solidFill>
              </a:rPr>
              <a:t>to explain the unknown</a:t>
            </a:r>
          </a:p>
          <a:p>
            <a:pPr lvl="0"/>
            <a:r>
              <a:rPr lang="en-US" dirty="0" smtClean="0"/>
              <a:t>to entertain the masses</a:t>
            </a:r>
          </a:p>
          <a:p>
            <a:pPr lvl="0"/>
            <a:r>
              <a:rPr lang="en-US" dirty="0" smtClean="0"/>
              <a:t>to accurately record history</a:t>
            </a:r>
          </a:p>
          <a:p>
            <a:pPr lvl="0"/>
            <a:r>
              <a:rPr lang="en-US" dirty="0" smtClean="0"/>
              <a:t>to give people something to believe in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REMEMBER THESE ORAL MYTHS?</a:t>
            </a:r>
            <a:endParaRPr lang="en-US" dirty="0"/>
          </a:p>
        </p:txBody>
      </p:sp>
      <p:graphicFrame>
        <p:nvGraphicFramePr>
          <p:cNvPr id="4" name="Content Placeholder 3"/>
          <p:cNvGraphicFramePr>
            <a:graphicFrameLocks noGrp="1"/>
          </p:cNvGraphicFramePr>
          <p:nvPr>
            <p:ph sz="quarter" idx="1"/>
          </p:nvPr>
        </p:nvGraphicFramePr>
        <p:xfrm>
          <a:off x="612775" y="1600200"/>
          <a:ext cx="8153400" cy="4572000"/>
        </p:xfrm>
        <a:graphic>
          <a:graphicData uri="http://schemas.openxmlformats.org/drawingml/2006/table">
            <a:tbl>
              <a:tblPr firstRow="1" bandRow="1">
                <a:tableStyleId>{5C22544A-7EE6-4342-B048-85BDC9FD1C3A}</a:tableStyleId>
              </a:tblPr>
              <a:tblGrid>
                <a:gridCol w="2717800"/>
                <a:gridCol w="2717800"/>
                <a:gridCol w="2717800"/>
              </a:tblGrid>
              <a:tr h="370840">
                <a:tc>
                  <a:txBody>
                    <a:bodyPr/>
                    <a:lstStyle/>
                    <a:p>
                      <a:r>
                        <a:rPr lang="en-US" dirty="0" smtClean="0"/>
                        <a:t>The Earth</a:t>
                      </a:r>
                      <a:r>
                        <a:rPr lang="en-US" baseline="0" dirty="0" smtClean="0"/>
                        <a:t> on A Turtle’s Back</a:t>
                      </a:r>
                      <a:endParaRPr lang="en-US" dirty="0"/>
                    </a:p>
                  </a:txBody>
                  <a:tcPr/>
                </a:tc>
                <a:tc>
                  <a:txBody>
                    <a:bodyPr/>
                    <a:lstStyle/>
                    <a:p>
                      <a:r>
                        <a:rPr lang="en-US" dirty="0" smtClean="0"/>
                        <a:t>When Grizzlies Walked Upright</a:t>
                      </a:r>
                      <a:endParaRPr lang="en-US" dirty="0"/>
                    </a:p>
                  </a:txBody>
                  <a:tcPr/>
                </a:tc>
                <a:tc>
                  <a:txBody>
                    <a:bodyPr/>
                    <a:lstStyle/>
                    <a:p>
                      <a:r>
                        <a:rPr lang="en-US" dirty="0" smtClean="0"/>
                        <a:t>Iroquois</a:t>
                      </a:r>
                      <a:r>
                        <a:rPr lang="en-US" baseline="0" dirty="0" smtClean="0"/>
                        <a:t> Constitution</a:t>
                      </a:r>
                      <a:endParaRPr lang="en-US" dirty="0"/>
                    </a:p>
                  </a:txBody>
                  <a:tcPr/>
                </a:tc>
              </a:tr>
              <a:tr h="370840">
                <a:tc>
                  <a:txBody>
                    <a:bodyPr/>
                    <a:lstStyle/>
                    <a:p>
                      <a:r>
                        <a:rPr lang="en-US" dirty="0" smtClean="0"/>
                        <a:t>-role of nature</a:t>
                      </a:r>
                    </a:p>
                    <a:p>
                      <a:r>
                        <a:rPr lang="en-US" dirty="0" smtClean="0"/>
                        <a:t>-characters</a:t>
                      </a:r>
                    </a:p>
                    <a:p>
                      <a:r>
                        <a:rPr lang="en-US" dirty="0" smtClean="0"/>
                        <a:t>-myth</a:t>
                      </a:r>
                      <a:r>
                        <a:rPr lang="en-US" baseline="0" dirty="0" smtClean="0"/>
                        <a:t> tropes</a:t>
                      </a:r>
                      <a:endParaRPr lang="en-US" dirty="0"/>
                    </a:p>
                  </a:txBody>
                  <a:tcPr/>
                </a:tc>
                <a:tc>
                  <a:txBody>
                    <a:bodyPr/>
                    <a:lstStyle/>
                    <a:p>
                      <a:r>
                        <a:rPr lang="en-US" dirty="0" smtClean="0"/>
                        <a:t>-role of nature</a:t>
                      </a:r>
                    </a:p>
                    <a:p>
                      <a:r>
                        <a:rPr lang="en-US" dirty="0" smtClean="0"/>
                        <a:t>-characters</a:t>
                      </a:r>
                    </a:p>
                    <a:p>
                      <a:r>
                        <a:rPr lang="en-US" dirty="0" smtClean="0"/>
                        <a:t>-myth tropes</a:t>
                      </a:r>
                      <a:endParaRPr lang="en-US" dirty="0"/>
                    </a:p>
                  </a:txBody>
                  <a:tcPr/>
                </a:tc>
                <a:tc>
                  <a:txBody>
                    <a:bodyPr/>
                    <a:lstStyle/>
                    <a:p>
                      <a:r>
                        <a:rPr lang="en-US" dirty="0" smtClean="0"/>
                        <a:t>-role of nature</a:t>
                      </a:r>
                    </a:p>
                    <a:p>
                      <a:r>
                        <a:rPr lang="en-US" dirty="0" smtClean="0"/>
                        <a:t>-characters</a:t>
                      </a:r>
                    </a:p>
                    <a:p>
                      <a:r>
                        <a:rPr lang="en-US" dirty="0" smtClean="0"/>
                        <a:t>-myth</a:t>
                      </a:r>
                      <a:r>
                        <a:rPr lang="en-US" baseline="0" dirty="0" smtClean="0"/>
                        <a:t> tropes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a:txBody>
                  <a:tcPr/>
                </a:tc>
              </a:tr>
            </a:tbl>
          </a:graphicData>
        </a:graphic>
      </p:graphicFrame>
      <p:pic>
        <p:nvPicPr>
          <p:cNvPr id="5" name="Picture 4" descr="imgres-1.jpg"/>
          <p:cNvPicPr>
            <a:picLocks noChangeAspect="1"/>
          </p:cNvPicPr>
          <p:nvPr/>
        </p:nvPicPr>
        <p:blipFill>
          <a:blip r:embed="rId2"/>
          <a:stretch>
            <a:fillRect/>
          </a:stretch>
        </p:blipFill>
        <p:spPr>
          <a:xfrm>
            <a:off x="612648" y="3429000"/>
            <a:ext cx="2591002" cy="2743200"/>
          </a:xfrm>
          <a:prstGeom prst="rect">
            <a:avLst/>
          </a:prstGeom>
        </p:spPr>
      </p:pic>
      <p:pic>
        <p:nvPicPr>
          <p:cNvPr id="6" name="Picture 5" descr="images.jpg"/>
          <p:cNvPicPr>
            <a:picLocks noChangeAspect="1"/>
          </p:cNvPicPr>
          <p:nvPr/>
        </p:nvPicPr>
        <p:blipFill>
          <a:blip r:embed="rId3"/>
          <a:stretch>
            <a:fillRect/>
          </a:stretch>
        </p:blipFill>
        <p:spPr>
          <a:xfrm>
            <a:off x="3405015" y="3429000"/>
            <a:ext cx="2344436" cy="2743200"/>
          </a:xfrm>
          <a:prstGeom prst="rect">
            <a:avLst/>
          </a:prstGeom>
        </p:spPr>
      </p:pic>
      <p:pic>
        <p:nvPicPr>
          <p:cNvPr id="7" name="Picture 6" descr="imgres-1.jpg"/>
          <p:cNvPicPr>
            <a:picLocks noChangeAspect="1"/>
          </p:cNvPicPr>
          <p:nvPr/>
        </p:nvPicPr>
        <p:blipFill>
          <a:blip r:embed="rId4"/>
          <a:stretch>
            <a:fillRect/>
          </a:stretch>
        </p:blipFill>
        <p:spPr>
          <a:xfrm>
            <a:off x="6056459" y="3429000"/>
            <a:ext cx="2709589" cy="2743200"/>
          </a:xfrm>
          <a:prstGeom prst="rect">
            <a:avLst/>
          </a:prstGeom>
        </p:spPr>
      </p:pic>
      <p:sp>
        <p:nvSpPr>
          <p:cNvPr id="8" name="TextBox 7"/>
          <p:cNvSpPr txBox="1"/>
          <p:nvPr/>
        </p:nvSpPr>
        <p:spPr>
          <a:xfrm>
            <a:off x="1606882" y="6401232"/>
            <a:ext cx="6958834" cy="369332"/>
          </a:xfrm>
          <a:prstGeom prst="rect">
            <a:avLst/>
          </a:prstGeom>
          <a:noFill/>
        </p:spPr>
        <p:txBody>
          <a:bodyPr wrap="square" rtlCol="0">
            <a:spAutoFit/>
          </a:bodyPr>
          <a:lstStyle/>
          <a:p>
            <a:r>
              <a:rPr lang="en-US" dirty="0" smtClean="0"/>
              <a:t>Let’s take a moment and review the plot and morals in each story.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5430</TotalTime>
  <Words>2713</Words>
  <Application>Microsoft Macintosh PowerPoint</Application>
  <PresentationFormat>On-screen Show (4:3)</PresentationFormat>
  <Paragraphs>280</Paragraphs>
  <Slides>66</Slides>
  <Notes>1</Notes>
  <HiddenSlides>0</HiddenSlides>
  <MMClips>0</MMClips>
  <ScaleCrop>false</ScaleCrop>
  <HeadingPairs>
    <vt:vector size="4" baseType="variant">
      <vt:variant>
        <vt:lpstr>Design Template</vt:lpstr>
      </vt:variant>
      <vt:variant>
        <vt:i4>1</vt:i4>
      </vt:variant>
      <vt:variant>
        <vt:lpstr>Slide Titles</vt:lpstr>
      </vt:variant>
      <vt:variant>
        <vt:i4>66</vt:i4>
      </vt:variant>
    </vt:vector>
  </HeadingPairs>
  <TitlesOfParts>
    <vt:vector size="67" baseType="lpstr">
      <vt:lpstr>Median</vt:lpstr>
      <vt:lpstr>2017 English 11 Final SEMESTER ONE </vt:lpstr>
      <vt:lpstr>WHAT WILL YOU FINAL BE?</vt:lpstr>
      <vt:lpstr>What best describes the relationship between place and literature?</vt:lpstr>
      <vt:lpstr>What best describes the relationship between place and literature?</vt:lpstr>
      <vt:lpstr>WARM-UP #2</vt:lpstr>
      <vt:lpstr>SEMESTER ONE: The isms</vt:lpstr>
      <vt:lpstr>What is the purpose of mythology?</vt:lpstr>
      <vt:lpstr>What is the purpose of mythology?</vt:lpstr>
      <vt:lpstr>REMEMBER THESE ORAL MYTHS?</vt:lpstr>
      <vt:lpstr>Slide 10</vt:lpstr>
      <vt:lpstr>Slide 11</vt:lpstr>
      <vt:lpstr>Slide 12</vt:lpstr>
      <vt:lpstr>Slide 13</vt:lpstr>
      <vt:lpstr>Slide 14</vt:lpstr>
      <vt:lpstr>Slide 15</vt:lpstr>
      <vt:lpstr>Slide 16</vt:lpstr>
      <vt:lpstr>Slide 17</vt:lpstr>
      <vt:lpstr>Literary Consequences of 1492</vt:lpstr>
      <vt:lpstr>REVIEW</vt:lpstr>
      <vt:lpstr>“Sinners in the Hands of An Angry God”</vt:lpstr>
      <vt:lpstr>REVIEW</vt:lpstr>
      <vt:lpstr>LIT TERMS:</vt:lpstr>
      <vt:lpstr>LIT TERMS:</vt:lpstr>
      <vt:lpstr>Pilgrim and Puritan</vt:lpstr>
      <vt:lpstr>Writing in Tongues</vt:lpstr>
      <vt:lpstr>LITERATURE TIMELINE…</vt:lpstr>
      <vt:lpstr>Puritanism</vt:lpstr>
      <vt:lpstr>Examples of Puritanism</vt:lpstr>
      <vt:lpstr>What is Puritan predestination?</vt:lpstr>
      <vt:lpstr>What is Puritan predestination?</vt:lpstr>
      <vt:lpstr>WITCH TESTS!</vt:lpstr>
      <vt:lpstr>What are these?</vt:lpstr>
      <vt:lpstr>What situation was Arthur Miller contesting when he wrote The Crucible?</vt:lpstr>
      <vt:lpstr>Why doesn’t John Proctor like to go to church?</vt:lpstr>
      <vt:lpstr>Why doesn’t John Proctor like to go to church?</vt:lpstr>
      <vt:lpstr>QUESTION?</vt:lpstr>
      <vt:lpstr>CONFLICTS:</vt:lpstr>
      <vt:lpstr>QUESTION</vt:lpstr>
      <vt:lpstr>QUESTION</vt:lpstr>
      <vt:lpstr>QUESTION?</vt:lpstr>
      <vt:lpstr>WORRIED?</vt:lpstr>
      <vt:lpstr>RATIONALISM!!!!!</vt:lpstr>
      <vt:lpstr>Slide 43</vt:lpstr>
      <vt:lpstr>Slide 44</vt:lpstr>
      <vt:lpstr>Slide 45</vt:lpstr>
      <vt:lpstr>What was expressed in these other speeches?</vt:lpstr>
      <vt:lpstr>RHETORICAL APPEALS</vt:lpstr>
      <vt:lpstr>SLAVERY</vt:lpstr>
      <vt:lpstr>Summarize “The Interesting Life of Oludah Equiano”</vt:lpstr>
      <vt:lpstr>SLAVERY</vt:lpstr>
      <vt:lpstr>REMEMBER THESE TALES?</vt:lpstr>
      <vt:lpstr>QUICK REVIEW SLIDE:</vt:lpstr>
      <vt:lpstr>THE DEVIL AND TOM WALKER</vt:lpstr>
      <vt:lpstr>How is the Washington Irving’s description of the setting in “The Devil and Tom Walker” reflective of the relationship between Walker and his wife? Pick the quote that best describes this relationship. </vt:lpstr>
      <vt:lpstr>How is the Washington Irving’s description of the setting in “The Devil and Tom Walker” reflective of the relationship between Walker and his wife? Pick the quote that best describes this relationship. </vt:lpstr>
      <vt:lpstr>How does this quote show foreshadowing?</vt:lpstr>
      <vt:lpstr>Slide 57</vt:lpstr>
      <vt:lpstr>Slide 58</vt:lpstr>
      <vt:lpstr>Slide 59</vt:lpstr>
      <vt:lpstr>Slide 60</vt:lpstr>
      <vt:lpstr>Poe’s story concerns itself with the duality of man in terms of his potential for good/evil and his soul/body . If this is true, then who is who? </vt:lpstr>
      <vt:lpstr>QUESTION?</vt:lpstr>
      <vt:lpstr>QUESTION</vt:lpstr>
      <vt:lpstr>DIRECT VS. INDIRECT CHARACTERIZATION</vt:lpstr>
      <vt:lpstr>THE RAVEN</vt:lpstr>
      <vt:lpstr>Slide 66</vt:lpstr>
    </vt:vector>
  </TitlesOfParts>
  <Company>LUSD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AMERICAN LIT PT 2 </dc:title>
  <dc:creator>Teacher</dc:creator>
  <cp:lastModifiedBy>Angie Engelbert</cp:lastModifiedBy>
  <cp:revision>10</cp:revision>
  <dcterms:created xsi:type="dcterms:W3CDTF">2017-05-29T19:47:19Z</dcterms:created>
  <dcterms:modified xsi:type="dcterms:W3CDTF">2017-05-30T02:04:46Z</dcterms:modified>
</cp:coreProperties>
</file>