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53"/>
  </p:notesMasterIdLst>
  <p:sldIdLst>
    <p:sldId id="256" r:id="rId2"/>
    <p:sldId id="273" r:id="rId3"/>
    <p:sldId id="292" r:id="rId4"/>
    <p:sldId id="293" r:id="rId5"/>
    <p:sldId id="257" r:id="rId6"/>
    <p:sldId id="274" r:id="rId7"/>
    <p:sldId id="275" r:id="rId8"/>
    <p:sldId id="276" r:id="rId9"/>
    <p:sldId id="258" r:id="rId10"/>
    <p:sldId id="301" r:id="rId11"/>
    <p:sldId id="303" r:id="rId12"/>
    <p:sldId id="304" r:id="rId13"/>
    <p:sldId id="305" r:id="rId14"/>
    <p:sldId id="306" r:id="rId15"/>
    <p:sldId id="307" r:id="rId16"/>
    <p:sldId id="308" r:id="rId17"/>
    <p:sldId id="263" r:id="rId18"/>
    <p:sldId id="271" r:id="rId19"/>
    <p:sldId id="277" r:id="rId20"/>
    <p:sldId id="272" r:id="rId21"/>
    <p:sldId id="278" r:id="rId22"/>
    <p:sldId id="279" r:id="rId23"/>
    <p:sldId id="267" r:id="rId24"/>
    <p:sldId id="269" r:id="rId25"/>
    <p:sldId id="270" r:id="rId26"/>
    <p:sldId id="280" r:id="rId27"/>
    <p:sldId id="281" r:id="rId28"/>
    <p:sldId id="282" r:id="rId29"/>
    <p:sldId id="283" r:id="rId30"/>
    <p:sldId id="284" r:id="rId31"/>
    <p:sldId id="285" r:id="rId32"/>
    <p:sldId id="286" r:id="rId33"/>
    <p:sldId id="287" r:id="rId34"/>
    <p:sldId id="289" r:id="rId35"/>
    <p:sldId id="290" r:id="rId36"/>
    <p:sldId id="291" r:id="rId37"/>
    <p:sldId id="288" r:id="rId38"/>
    <p:sldId id="309" r:id="rId39"/>
    <p:sldId id="294" r:id="rId40"/>
    <p:sldId id="310" r:id="rId41"/>
    <p:sldId id="316" r:id="rId42"/>
    <p:sldId id="317" r:id="rId43"/>
    <p:sldId id="311" r:id="rId44"/>
    <p:sldId id="312" r:id="rId45"/>
    <p:sldId id="296" r:id="rId46"/>
    <p:sldId id="295" r:id="rId47"/>
    <p:sldId id="315" r:id="rId48"/>
    <p:sldId id="297" r:id="rId49"/>
    <p:sldId id="313" r:id="rId50"/>
    <p:sldId id="298" r:id="rId51"/>
    <p:sldId id="31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024" autoAdjust="0"/>
    <p:restoredTop sz="94660"/>
  </p:normalViewPr>
  <p:slideViewPr>
    <p:cSldViewPr snapToGrid="0" snapToObjects="1" showGuides="1">
      <p:cViewPr varScale="1">
        <p:scale>
          <a:sx n="98" d="100"/>
          <a:sy n="98" d="100"/>
        </p:scale>
        <p:origin x="-66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CDFFE-4362-DD44-B3F4-D955DBFE0134}" type="datetimeFigureOut">
              <a:rPr lang="en-US" smtClean="0"/>
              <a:pPr/>
              <a:t>12/17/17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6DBAE-D331-0A43-8A96-2B633F4739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86DBAE-D331-0A43-8A96-2B633F473915}"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3F4FE67-E80C-CF4A-9EBE-4AC8B1A60C66}" type="datetimeFigureOut">
              <a:rPr lang="en-US" smtClean="0"/>
              <a:pPr/>
              <a:t>12/17/17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989DACB-8F80-F141-8140-43497B662F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F4FE67-E80C-CF4A-9EBE-4AC8B1A60C66}"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9DACB-8F80-F141-8140-43497B662F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3F4FE67-E80C-CF4A-9EBE-4AC8B1A60C66}" type="datetimeFigureOut">
              <a:rPr lang="en-US" smtClean="0"/>
              <a:pPr/>
              <a:t>12/17/17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989DACB-8F80-F141-8140-43497B662F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F4FE67-E80C-CF4A-9EBE-4AC8B1A60C66}" type="datetimeFigureOut">
              <a:rPr lang="en-US" smtClean="0"/>
              <a:pPr/>
              <a:t>12/17/17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989DACB-8F80-F141-8140-43497B662F0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3F4FE67-E80C-CF4A-9EBE-4AC8B1A60C66}" type="datetimeFigureOut">
              <a:rPr lang="en-US" smtClean="0"/>
              <a:pPr/>
              <a:t>12/17/17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989DACB-8F80-F141-8140-43497B662F0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3F4FE67-E80C-CF4A-9EBE-4AC8B1A60C66}" type="datetimeFigureOut">
              <a:rPr lang="en-US" smtClean="0"/>
              <a:pPr/>
              <a:t>12/17/17</a:t>
            </a:fld>
            <a:endParaRPr lang="en-US"/>
          </a:p>
        </p:txBody>
      </p:sp>
      <p:sp>
        <p:nvSpPr>
          <p:cNvPr id="10" name="Slide Number Placeholder 9"/>
          <p:cNvSpPr>
            <a:spLocks noGrp="1"/>
          </p:cNvSpPr>
          <p:nvPr>
            <p:ph type="sldNum" sz="quarter" idx="16"/>
          </p:nvPr>
        </p:nvSpPr>
        <p:spPr/>
        <p:txBody>
          <a:bodyPr rtlCol="0"/>
          <a:lstStyle/>
          <a:p>
            <a:fld id="{0989DACB-8F80-F141-8140-43497B662F0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3F4FE67-E80C-CF4A-9EBE-4AC8B1A60C66}" type="datetimeFigureOut">
              <a:rPr lang="en-US" smtClean="0"/>
              <a:pPr/>
              <a:t>12/17/17</a:t>
            </a:fld>
            <a:endParaRPr lang="en-US"/>
          </a:p>
        </p:txBody>
      </p:sp>
      <p:sp>
        <p:nvSpPr>
          <p:cNvPr id="12" name="Slide Number Placeholder 11"/>
          <p:cNvSpPr>
            <a:spLocks noGrp="1"/>
          </p:cNvSpPr>
          <p:nvPr>
            <p:ph type="sldNum" sz="quarter" idx="16"/>
          </p:nvPr>
        </p:nvSpPr>
        <p:spPr/>
        <p:txBody>
          <a:bodyPr rtlCol="0"/>
          <a:lstStyle/>
          <a:p>
            <a:fld id="{0989DACB-8F80-F141-8140-43497B662F0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F4FE67-E80C-CF4A-9EBE-4AC8B1A60C66}" type="datetimeFigureOut">
              <a:rPr lang="en-US" smtClean="0"/>
              <a:pPr/>
              <a:t>12/17/17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989DACB-8F80-F141-8140-43497B662F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4FE67-E80C-CF4A-9EBE-4AC8B1A60C66}" type="datetimeFigureOut">
              <a:rPr lang="en-US" smtClean="0"/>
              <a:pPr/>
              <a:t>12/17/17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989DACB-8F80-F141-8140-43497B662F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3F4FE67-E80C-CF4A-9EBE-4AC8B1A60C66}" type="datetimeFigureOut">
              <a:rPr lang="en-US" smtClean="0"/>
              <a:pPr/>
              <a:t>12/17/17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989DACB-8F80-F141-8140-43497B662F0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3F4FE67-E80C-CF4A-9EBE-4AC8B1A60C66}" type="datetimeFigureOut">
              <a:rPr lang="en-US" smtClean="0"/>
              <a:pPr/>
              <a:t>12/17/17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989DACB-8F80-F141-8140-43497B662F0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3F4FE67-E80C-CF4A-9EBE-4AC8B1A60C66}" type="datetimeFigureOut">
              <a:rPr lang="en-US" smtClean="0"/>
              <a:pPr/>
              <a:t>12/17/17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989DACB-8F80-F141-8140-43497B662F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968" y="310991"/>
            <a:ext cx="8515232" cy="1710451"/>
          </a:xfrm>
        </p:spPr>
        <p:txBody>
          <a:bodyPr/>
          <a:lstStyle/>
          <a:p>
            <a:pPr algn="ctr"/>
            <a:r>
              <a:rPr lang="en-US" dirty="0" smtClean="0"/>
              <a:t>2017 English 11 Final</a:t>
            </a:r>
            <a:br>
              <a:rPr lang="en-US" dirty="0" smtClean="0"/>
            </a:br>
            <a:r>
              <a:rPr lang="en-US" sz="3200" dirty="0" smtClean="0"/>
              <a:t>SEMESTER ONE</a:t>
            </a:r>
            <a:r>
              <a:rPr lang="en-US" dirty="0" smtClean="0"/>
              <a:t>	</a:t>
            </a:r>
            <a:endParaRPr lang="en-US" dirty="0"/>
          </a:p>
        </p:txBody>
      </p:sp>
      <p:sp>
        <p:nvSpPr>
          <p:cNvPr id="3" name="Subtitle 2"/>
          <p:cNvSpPr>
            <a:spLocks noGrp="1"/>
          </p:cNvSpPr>
          <p:nvPr>
            <p:ph type="subTitle" idx="1"/>
          </p:nvPr>
        </p:nvSpPr>
        <p:spPr/>
        <p:txBody>
          <a:bodyPr/>
          <a:lstStyle/>
          <a:p>
            <a:r>
              <a:rPr lang="en-US" dirty="0" smtClean="0"/>
              <a:t>Engelbert 11 AMA and CP 2016</a:t>
            </a:r>
            <a:endParaRPr lang="en-US" dirty="0"/>
          </a:p>
        </p:txBody>
      </p:sp>
      <p:pic>
        <p:nvPicPr>
          <p:cNvPr id="13314" name="Picture 2"/>
          <p:cNvPicPr>
            <a:picLocks noChangeAspect="1" noChangeArrowheads="1"/>
          </p:cNvPicPr>
          <p:nvPr/>
        </p:nvPicPr>
        <p:blipFill>
          <a:blip r:embed="rId2"/>
          <a:srcRect/>
          <a:stretch>
            <a:fillRect/>
          </a:stretch>
        </p:blipFill>
        <p:spPr bwMode="auto">
          <a:xfrm>
            <a:off x="2590072" y="2273698"/>
            <a:ext cx="4279900" cy="2883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7-05-29 at 1.28.35 PM.png"/>
          <p:cNvPicPr>
            <a:picLocks noChangeAspect="1"/>
          </p:cNvPicPr>
          <p:nvPr/>
        </p:nvPicPr>
        <p:blipFill>
          <a:blip r:embed="rId2"/>
          <a:stretch>
            <a:fillRect/>
          </a:stretch>
        </p:blipFill>
        <p:spPr>
          <a:xfrm>
            <a:off x="0" y="241299"/>
            <a:ext cx="8915400" cy="66167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44 PM.png"/>
          <p:cNvPicPr>
            <a:picLocks noChangeAspect="1"/>
          </p:cNvPicPr>
          <p:nvPr/>
        </p:nvPicPr>
        <p:blipFill>
          <a:blip r:embed="rId2"/>
          <a:stretch>
            <a:fillRect/>
          </a:stretch>
        </p:blipFill>
        <p:spPr>
          <a:xfrm>
            <a:off x="0" y="0"/>
            <a:ext cx="8890000" cy="6642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9.46 PM.png"/>
          <p:cNvPicPr>
            <a:picLocks noChangeAspect="1"/>
          </p:cNvPicPr>
          <p:nvPr/>
        </p:nvPicPr>
        <p:blipFill>
          <a:blip r:embed="rId2"/>
          <a:stretch>
            <a:fillRect/>
          </a:stretch>
        </p:blipFill>
        <p:spPr>
          <a:xfrm>
            <a:off x="393700" y="0"/>
            <a:ext cx="8750300" cy="66675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7-05-29 at 1.29.23 PM.png"/>
          <p:cNvPicPr>
            <a:picLocks noChangeAspect="1"/>
          </p:cNvPicPr>
          <p:nvPr/>
        </p:nvPicPr>
        <p:blipFill>
          <a:blip r:embed="rId2"/>
          <a:stretch>
            <a:fillRect/>
          </a:stretch>
        </p:blipFill>
        <p:spPr>
          <a:xfrm>
            <a:off x="254000" y="0"/>
            <a:ext cx="8890000" cy="6705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9.09 PM.png"/>
          <p:cNvPicPr>
            <a:picLocks noChangeAspect="1"/>
          </p:cNvPicPr>
          <p:nvPr/>
        </p:nvPicPr>
        <p:blipFill>
          <a:blip r:embed="rId2"/>
          <a:stretch>
            <a:fillRect/>
          </a:stretch>
        </p:blipFill>
        <p:spPr>
          <a:xfrm>
            <a:off x="203200" y="0"/>
            <a:ext cx="8940800" cy="6692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25 PM.png"/>
          <p:cNvPicPr>
            <a:picLocks noChangeAspect="1"/>
          </p:cNvPicPr>
          <p:nvPr/>
        </p:nvPicPr>
        <p:blipFill>
          <a:blip r:embed="rId2"/>
          <a:stretch>
            <a:fillRect/>
          </a:stretch>
        </p:blipFill>
        <p:spPr>
          <a:xfrm>
            <a:off x="215900" y="0"/>
            <a:ext cx="8928100" cy="66929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28.55 PM.png"/>
          <p:cNvPicPr>
            <a:picLocks noChangeAspect="1"/>
          </p:cNvPicPr>
          <p:nvPr/>
        </p:nvPicPr>
        <p:blipFill>
          <a:blip r:embed="rId2"/>
          <a:stretch>
            <a:fillRect/>
          </a:stretch>
        </p:blipFill>
        <p:spPr>
          <a:xfrm>
            <a:off x="0" y="0"/>
            <a:ext cx="8775700" cy="66548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Consequences of 1492</a:t>
            </a:r>
            <a:endParaRPr lang="en-US" dirty="0"/>
          </a:p>
        </p:txBody>
      </p:sp>
      <p:sp>
        <p:nvSpPr>
          <p:cNvPr id="3" name="Content Placeholder 2"/>
          <p:cNvSpPr>
            <a:spLocks noGrp="1"/>
          </p:cNvSpPr>
          <p:nvPr>
            <p:ph sz="quarter" idx="1"/>
          </p:nvPr>
        </p:nvSpPr>
        <p:spPr/>
        <p:txBody>
          <a:bodyPr>
            <a:normAutofit lnSpcReduction="10000"/>
          </a:bodyPr>
          <a:lstStyle/>
          <a:p>
            <a:pPr lvl="0"/>
            <a:r>
              <a:rPr lang="en-US" sz="1400" dirty="0" smtClean="0"/>
              <a:t>Printed documents lushly describing the “new world,” and offering propaganda to stir Europeans’ individual imaginations and national ambition, emerged immediately after Columbus’s first voyage.  The printing press and the European expansion into America were reciprocal parts of a single engine.</a:t>
            </a:r>
          </a:p>
          <a:p>
            <a:pPr lvl="0"/>
            <a:r>
              <a:rPr lang="en-US" sz="1400" dirty="0" smtClean="0"/>
              <a:t>The vast majority of early American writings were produced by Europeans rather than the Native peoples of the Americas (who tended to value </a:t>
            </a:r>
            <a:r>
              <a:rPr lang="en-US" sz="1400" dirty="0" err="1" smtClean="0"/>
              <a:t>orality</a:t>
            </a:r>
            <a:r>
              <a:rPr lang="en-US" sz="1400" dirty="0" smtClean="0"/>
              <a:t> and memory over mechanical means of recording texts) with some important exceptions. Aztec written traditions, North American </a:t>
            </a:r>
            <a:r>
              <a:rPr lang="en-US" sz="1400" dirty="0" err="1" smtClean="0"/>
              <a:t>shellwork</a:t>
            </a:r>
            <a:r>
              <a:rPr lang="en-US" sz="1400" dirty="0" smtClean="0"/>
              <a:t> beads and painted animal hides, teepees, and shields, and other visual records were used in subtle and sophisticated ways.  Some Natives borrowed the Roman alphabet introduced by the Spanish to record testimony in their own language.</a:t>
            </a:r>
          </a:p>
          <a:p>
            <a:pPr lvl="0"/>
            <a:r>
              <a:rPr lang="en-US" sz="1400" dirty="0" smtClean="0"/>
              <a:t>Many European texts of the period record were communications between the colonists in the Americas and their governments at home in Europe.  They were “briefs” meant to inform or influence policy decisions made at a distance or to justify actions taken. </a:t>
            </a:r>
          </a:p>
          <a:p>
            <a:pPr lvl="0"/>
            <a:r>
              <a:rPr lang="en-US" sz="1400" dirty="0" smtClean="0"/>
              <a:t>In practice, there was often a wide gap between official colonial policies adopted in European capitals and the actions taken by colonists.  The great distance separating the hemispheres made the coordination of intention and performance extremely difficult.</a:t>
            </a:r>
          </a:p>
          <a:p>
            <a:pPr lvl="0"/>
            <a:r>
              <a:rPr lang="en-US" sz="1400" dirty="0" smtClean="0">
                <a:ln>
                  <a:solidFill>
                    <a:srgbClr val="FF6600"/>
                  </a:solidFill>
                </a:ln>
              </a:rPr>
              <a:t>S</a:t>
            </a:r>
            <a:r>
              <a:rPr lang="en-US" sz="1800" dirty="0" smtClean="0">
                <a:ln>
                  <a:solidFill>
                    <a:srgbClr val="FF6600"/>
                  </a:solidFill>
                </a:ln>
              </a:rPr>
              <a:t>ome early American writing by Europeans can be characterized as “literature of witness,” often produced to critique—either subtly or bluntly—the bloodiness and corruption of the colonial project</a:t>
            </a:r>
            <a:r>
              <a:rPr lang="en-US" sz="1400" dirty="0" smtClean="0">
                <a:ln>
                  <a:solidFill>
                    <a:srgbClr val="FF6600"/>
                  </a:solidFill>
                </a:ln>
              </a:rPr>
              <a:t>.</a:t>
            </a:r>
          </a:p>
          <a:p>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normAutofit/>
          </a:bodyPr>
          <a:lstStyle/>
          <a:p>
            <a:r>
              <a:rPr lang="en-US" dirty="0" smtClean="0"/>
              <a:t>1.) When a piece of literature is labeled “Literature of Witness,” what does this mean?</a:t>
            </a:r>
          </a:p>
          <a:p>
            <a:pPr>
              <a:buNone/>
            </a:pPr>
            <a:endParaRPr lang="en-US" dirty="0" smtClean="0"/>
          </a:p>
          <a:p>
            <a:r>
              <a:rPr lang="en-US" dirty="0" smtClean="0"/>
              <a:t>2.) Who replaced the native American slave labor in the New World and when?</a:t>
            </a:r>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“Sinners in the Hands of An Angry God”</a:t>
            </a:r>
            <a:endParaRPr lang="en-US" dirty="0"/>
          </a:p>
        </p:txBody>
      </p:sp>
      <p:sp>
        <p:nvSpPr>
          <p:cNvPr id="3" name="Content Placeholder 2"/>
          <p:cNvSpPr>
            <a:spLocks noGrp="1"/>
          </p:cNvSpPr>
          <p:nvPr>
            <p:ph sz="quarter" idx="1"/>
          </p:nvPr>
        </p:nvSpPr>
        <p:spPr/>
        <p:txBody>
          <a:bodyPr/>
          <a:lstStyle/>
          <a:p>
            <a:endParaRPr lang="en-US" dirty="0"/>
          </a:p>
        </p:txBody>
      </p:sp>
      <p:pic>
        <p:nvPicPr>
          <p:cNvPr id="34818" name="Picture 2"/>
          <p:cNvPicPr>
            <a:picLocks noChangeAspect="1" noChangeArrowheads="1"/>
          </p:cNvPicPr>
          <p:nvPr/>
        </p:nvPicPr>
        <p:blipFill>
          <a:blip r:embed="rId2"/>
          <a:srcRect/>
          <a:stretch>
            <a:fillRect/>
          </a:stretch>
        </p:blipFill>
        <p:spPr bwMode="auto">
          <a:xfrm>
            <a:off x="612647" y="1600200"/>
            <a:ext cx="6002125" cy="4495800"/>
          </a:xfrm>
          <a:prstGeom prst="rect">
            <a:avLst/>
          </a:prstGeom>
          <a:noFill/>
          <a:ln w="9525">
            <a:noFill/>
            <a:miter lim="800000"/>
            <a:headEnd/>
            <a:tailEnd/>
          </a:ln>
          <a:effectLst/>
        </p:spPr>
      </p:pic>
      <p:sp>
        <p:nvSpPr>
          <p:cNvPr id="5" name="TextBox 4"/>
          <p:cNvSpPr txBox="1"/>
          <p:nvPr/>
        </p:nvSpPr>
        <p:spPr>
          <a:xfrm>
            <a:off x="6614773" y="1878904"/>
            <a:ext cx="2773048" cy="2308324"/>
          </a:xfrm>
          <a:prstGeom prst="rect">
            <a:avLst/>
          </a:prstGeom>
          <a:noFill/>
        </p:spPr>
        <p:txBody>
          <a:bodyPr wrap="square" rtlCol="0">
            <a:spAutoFit/>
          </a:bodyPr>
          <a:lstStyle/>
          <a:p>
            <a:r>
              <a:rPr lang="en-US" dirty="0" smtClean="0"/>
              <a:t>-Name 3 comparisions</a:t>
            </a:r>
          </a:p>
          <a:p>
            <a:r>
              <a:rPr lang="en-US" dirty="0" smtClean="0"/>
              <a:t>-tone and purpose</a:t>
            </a:r>
          </a:p>
          <a:p>
            <a:r>
              <a:rPr lang="en-US" dirty="0" smtClean="0"/>
              <a:t>-Puritan beliefs</a:t>
            </a:r>
          </a:p>
          <a:p>
            <a:r>
              <a:rPr lang="en-US" dirty="0" smtClean="0"/>
              <a:t>-literary devices</a:t>
            </a:r>
          </a:p>
          <a:p>
            <a:endParaRPr lang="en-US" dirty="0" smtClean="0"/>
          </a:p>
          <a:p>
            <a:r>
              <a:rPr lang="en-US" dirty="0" smtClean="0"/>
              <a:t>-LOOK AT YOUR</a:t>
            </a:r>
            <a:br>
              <a:rPr lang="en-US" dirty="0" smtClean="0"/>
            </a:br>
            <a:r>
              <a:rPr lang="en-US" dirty="0" smtClean="0"/>
              <a:t>NOTEBOOK FOR THIS</a:t>
            </a:r>
            <a:br>
              <a:rPr lang="en-US" dirty="0" smtClean="0"/>
            </a:br>
            <a:r>
              <a:rPr lang="en-US" dirty="0" smtClean="0"/>
              <a:t>ONE!!!!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FINAL BE?</a:t>
            </a:r>
            <a:endParaRPr lang="en-US" dirty="0"/>
          </a:p>
        </p:txBody>
      </p:sp>
      <p:sp>
        <p:nvSpPr>
          <p:cNvPr id="3" name="Content Placeholder 2"/>
          <p:cNvSpPr>
            <a:spLocks noGrp="1"/>
          </p:cNvSpPr>
          <p:nvPr>
            <p:ph sz="quarter" idx="1"/>
          </p:nvPr>
        </p:nvSpPr>
        <p:spPr>
          <a:xfrm>
            <a:off x="612648" y="1600199"/>
            <a:ext cx="8153400" cy="5047233"/>
          </a:xfrm>
        </p:spPr>
        <p:txBody>
          <a:bodyPr>
            <a:normAutofit fontScale="85000" lnSpcReduction="20000"/>
          </a:bodyPr>
          <a:lstStyle/>
          <a:p>
            <a:r>
              <a:rPr lang="en-US" dirty="0" smtClean="0"/>
              <a:t>PART ONE: 40 multiple choice questions worth 2 points each. </a:t>
            </a:r>
          </a:p>
          <a:p>
            <a:endParaRPr lang="en-US" dirty="0" smtClean="0"/>
          </a:p>
          <a:p>
            <a:r>
              <a:rPr lang="en-US" dirty="0" smtClean="0"/>
              <a:t>PART TWO: Read and article, write 2 short responses, and correct 10 grammar errors. </a:t>
            </a:r>
          </a:p>
          <a:p>
            <a:endParaRPr lang="en-US" dirty="0" smtClean="0"/>
          </a:p>
          <a:p>
            <a:r>
              <a:rPr lang="en-US" dirty="0" smtClean="0"/>
              <a:t>If you are earning an “A” in the class, you don’t have to take the test, but you must attend the class period. </a:t>
            </a:r>
          </a:p>
          <a:p>
            <a:pPr>
              <a:buNone/>
            </a:pPr>
            <a:endParaRPr lang="en-US" dirty="0" smtClean="0"/>
          </a:p>
          <a:p>
            <a:r>
              <a:rPr lang="en-US" dirty="0" smtClean="0"/>
              <a:t>-</a:t>
            </a:r>
            <a:r>
              <a:rPr lang="en-US" sz="2353" dirty="0" smtClean="0"/>
              <a:t>Multiple Choice Questions</a:t>
            </a:r>
          </a:p>
          <a:p>
            <a:r>
              <a:rPr lang="en-US" sz="2353" dirty="0" smtClean="0"/>
              <a:t>-Matching questions</a:t>
            </a:r>
          </a:p>
          <a:p>
            <a:r>
              <a:rPr lang="en-US" sz="2353" dirty="0" smtClean="0"/>
              <a:t>-Chronological order </a:t>
            </a:r>
            <a:r>
              <a:rPr lang="en-US" sz="2353" dirty="0" smtClean="0"/>
              <a:t>questions</a:t>
            </a:r>
          </a:p>
          <a:p>
            <a:pPr algn="ctr"/>
            <a:r>
              <a:rPr lang="en-US" b="1" dirty="0" smtClean="0">
                <a:solidFill>
                  <a:srgbClr val="FF0000"/>
                </a:solidFill>
              </a:rPr>
              <a:t>WORTH 100 POINTS!</a:t>
            </a:r>
            <a:endParaRPr lang="en-US"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dirty="0" smtClean="0"/>
              <a:t>1.) What is the difference between mood and tone? How did the written tone of Edward’s words differ from how he actually presented his sermon, “Sinners in the Hands of an Angry God”?</a:t>
            </a:r>
            <a:endParaRPr lang="en-US" smtClean="0"/>
          </a:p>
          <a:p>
            <a:endParaRPr lang="en-US" smtClean="0"/>
          </a:p>
          <a:p>
            <a:r>
              <a:rPr lang="en-US" dirty="0" smtClean="0"/>
              <a:t>2.) Why did the Puritans separate from the Church of England?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 TERMS:</a:t>
            </a:r>
            <a:endParaRPr lang="en-US" dirty="0"/>
          </a:p>
        </p:txBody>
      </p:sp>
      <p:sp>
        <p:nvSpPr>
          <p:cNvPr id="3" name="Content Placeholder 2"/>
          <p:cNvSpPr>
            <a:spLocks noGrp="1"/>
          </p:cNvSpPr>
          <p:nvPr>
            <p:ph sz="quarter" idx="1"/>
          </p:nvPr>
        </p:nvSpPr>
        <p:spPr/>
        <p:txBody>
          <a:bodyPr/>
          <a:lstStyle/>
          <a:p>
            <a:r>
              <a:rPr lang="en-US" dirty="0" smtClean="0"/>
              <a:t>HYPERBOLE:</a:t>
            </a:r>
          </a:p>
          <a:p>
            <a:r>
              <a:rPr lang="en-US" dirty="0" smtClean="0"/>
              <a:t>ANAPHORA:</a:t>
            </a:r>
          </a:p>
          <a:p>
            <a:r>
              <a:rPr lang="en-US" dirty="0" smtClean="0"/>
              <a:t>ETHOS:</a:t>
            </a:r>
          </a:p>
          <a:p>
            <a:r>
              <a:rPr lang="en-US" dirty="0" smtClean="0"/>
              <a:t>APPOSITIVE:</a:t>
            </a:r>
          </a:p>
          <a:p>
            <a:r>
              <a:rPr lang="en-US" dirty="0" smtClean="0"/>
              <a:t>ALLUSION:</a:t>
            </a:r>
          </a:p>
          <a:p>
            <a:r>
              <a:rPr lang="en-US" dirty="0" smtClean="0"/>
              <a:t>ANACHRONISM:</a:t>
            </a:r>
          </a:p>
          <a:p>
            <a:r>
              <a:rPr lang="en-US" dirty="0" smtClean="0"/>
              <a:t>EUPHEMISM: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 TERMS: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HYPERBOLE: an exaggeration</a:t>
            </a:r>
          </a:p>
          <a:p>
            <a:r>
              <a:rPr lang="en-US" i="1" dirty="0" smtClean="0">
                <a:solidFill>
                  <a:srgbClr val="FF6600"/>
                </a:solidFill>
              </a:rPr>
              <a:t>I’m so hungry, I could eat a horse!</a:t>
            </a:r>
          </a:p>
          <a:p>
            <a:r>
              <a:rPr lang="en-US" dirty="0" smtClean="0"/>
              <a:t>ANAPHORA: repetition in the beginning of a phrase</a:t>
            </a:r>
          </a:p>
          <a:p>
            <a:r>
              <a:rPr lang="en-US" i="1" dirty="0" smtClean="0">
                <a:solidFill>
                  <a:srgbClr val="FF6600"/>
                </a:solidFill>
              </a:rPr>
              <a:t>I will go. I will fight. I will fun. </a:t>
            </a:r>
          </a:p>
          <a:p>
            <a:r>
              <a:rPr lang="en-US" dirty="0" smtClean="0"/>
              <a:t>ETHOS: when an expert of authority give you info</a:t>
            </a:r>
          </a:p>
          <a:p>
            <a:r>
              <a:rPr lang="en-US" i="1" dirty="0" smtClean="0">
                <a:solidFill>
                  <a:srgbClr val="FF0000"/>
                </a:solidFill>
              </a:rPr>
              <a:t>The preacher is the representative authority for God</a:t>
            </a:r>
          </a:p>
          <a:p>
            <a:r>
              <a:rPr lang="en-US" dirty="0" smtClean="0"/>
              <a:t>APPOSITIVE: a title or description after a noun that gives you more information</a:t>
            </a:r>
          </a:p>
          <a:p>
            <a:r>
              <a:rPr lang="en-US" i="1" dirty="0" smtClean="0">
                <a:solidFill>
                  <a:srgbClr val="FF0000"/>
                </a:solidFill>
              </a:rPr>
              <a:t>Ms Engelbert, my teacher, is weird.</a:t>
            </a:r>
          </a:p>
          <a:p>
            <a:r>
              <a:rPr lang="en-US" dirty="0" smtClean="0"/>
              <a:t>ALLUSION: A reference from literature to something else</a:t>
            </a:r>
          </a:p>
          <a:p>
            <a:r>
              <a:rPr lang="en-US" i="1" dirty="0" smtClean="0">
                <a:solidFill>
                  <a:srgbClr val="FF0000"/>
                </a:solidFill>
              </a:rPr>
              <a:t>She found her holy grail in musical theater. </a:t>
            </a:r>
          </a:p>
          <a:p>
            <a:r>
              <a:rPr lang="en-US" dirty="0" smtClean="0"/>
              <a:t>ANACHRONISM: Taking something from the past and putting it where it doesn’t belong. </a:t>
            </a:r>
          </a:p>
          <a:p>
            <a:r>
              <a:rPr lang="en-US" i="1" dirty="0" smtClean="0">
                <a:solidFill>
                  <a:srgbClr val="FF0000"/>
                </a:solidFill>
              </a:rPr>
              <a:t>They didn’t have helicopters in the American revolution!</a:t>
            </a:r>
          </a:p>
          <a:p>
            <a:r>
              <a:rPr lang="en-US" dirty="0" smtClean="0"/>
              <a:t>EUPHEMISM: Making something sound nicer than what it really is</a:t>
            </a:r>
          </a:p>
          <a:p>
            <a:r>
              <a:rPr lang="en-US" i="1" dirty="0" smtClean="0">
                <a:solidFill>
                  <a:srgbClr val="FF0000"/>
                </a:solidFill>
              </a:rPr>
              <a:t>A stay at home mom might be called a domestic engineer</a:t>
            </a:r>
            <a:endParaRPr lang="en-US" i="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TIMELINE…</a:t>
            </a:r>
            <a:endParaRPr lang="en-US" dirty="0"/>
          </a:p>
        </p:txBody>
      </p:sp>
      <p:sp>
        <p:nvSpPr>
          <p:cNvPr id="3" name="Content Placeholder 2"/>
          <p:cNvSpPr>
            <a:spLocks noGrp="1"/>
          </p:cNvSpPr>
          <p:nvPr>
            <p:ph sz="quarter" idx="1"/>
          </p:nvPr>
        </p:nvSpPr>
        <p:spPr/>
        <p:txBody>
          <a:bodyPr/>
          <a:lstStyle/>
          <a:p>
            <a:r>
              <a:rPr lang="en-US" dirty="0" smtClean="0"/>
              <a:t>PURITANISM</a:t>
            </a:r>
          </a:p>
          <a:p>
            <a:r>
              <a:rPr lang="en-US" dirty="0" smtClean="0"/>
              <a:t>RATIONALISM</a:t>
            </a:r>
          </a:p>
          <a:p>
            <a:r>
              <a:rPr lang="en-US" dirty="0" smtClean="0"/>
              <a:t>ROMANTICISM</a:t>
            </a:r>
          </a:p>
          <a:p>
            <a:r>
              <a:rPr lang="en-US" dirty="0" smtClean="0"/>
              <a:t>TRANSCENDENTALISM</a:t>
            </a:r>
          </a:p>
          <a:p>
            <a:r>
              <a:rPr lang="en-US" dirty="0" smtClean="0"/>
              <a:t>REALISM</a:t>
            </a:r>
          </a:p>
          <a:p>
            <a:r>
              <a:rPr lang="en-US" dirty="0" smtClean="0"/>
              <a:t>NATURALISM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Puritanism</a:t>
            </a:r>
            <a:endParaRPr lang="en-US" dirty="0"/>
          </a:p>
        </p:txBody>
      </p:sp>
      <p:sp>
        <p:nvSpPr>
          <p:cNvPr id="3" name="Content Placeholder 2"/>
          <p:cNvSpPr>
            <a:spLocks noGrp="1"/>
          </p:cNvSpPr>
          <p:nvPr>
            <p:ph sz="quarter" idx="1"/>
          </p:nvPr>
        </p:nvSpPr>
        <p:spPr/>
        <p:txBody>
          <a:bodyPr>
            <a:normAutofit/>
          </a:bodyPr>
          <a:lstStyle/>
          <a:p>
            <a:r>
              <a:rPr lang="en-US" dirty="0" smtClean="0"/>
              <a:t>The Puritan society placed God at the center point of society, and their literature works which were primary diaries and histories expressed God as the central theme. The Puritan writing is very strict and simple. </a:t>
            </a:r>
          </a:p>
          <a:p>
            <a:r>
              <a:rPr lang="en-US" dirty="0" smtClean="0"/>
              <a:t>Bible provides a model for Puritan writing. </a:t>
            </a:r>
          </a:p>
          <a:p>
            <a:r>
              <a:rPr lang="en-US" dirty="0" smtClean="0"/>
              <a:t>Biblical events related with their own lives. </a:t>
            </a:r>
          </a:p>
          <a:p>
            <a:r>
              <a:rPr lang="en-US" dirty="0" smtClean="0"/>
              <a:t>Used writing to find God in their lives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Puritanism</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Sermons, diaries, personal narratives</a:t>
            </a:r>
          </a:p>
          <a:p>
            <a:endParaRPr lang="en-US" dirty="0" smtClean="0"/>
          </a:p>
          <a:p>
            <a:r>
              <a:rPr lang="en-US" dirty="0" smtClean="0"/>
              <a:t>Jonathan Edwards’ “Sinners in the Hands of an Angry God”</a:t>
            </a:r>
          </a:p>
          <a:p>
            <a:endParaRPr lang="en-US" dirty="0" smtClean="0"/>
          </a:p>
          <a:p>
            <a:r>
              <a:rPr lang="en-US" dirty="0" smtClean="0"/>
              <a:t>Edward Taylor’s “</a:t>
            </a:r>
            <a:r>
              <a:rPr lang="en-US" dirty="0" err="1" smtClean="0"/>
              <a:t>Huswifery</a:t>
            </a:r>
            <a:r>
              <a:rPr lang="en-US" dirty="0" smtClean="0"/>
              <a:t>”</a:t>
            </a:r>
          </a:p>
          <a:p>
            <a:endParaRPr lang="en-US" dirty="0" smtClean="0"/>
          </a:p>
          <a:p>
            <a:r>
              <a:rPr lang="en-US" dirty="0" smtClean="0"/>
              <a:t>Though not written during Puritan times, The Crucible &amp; The Scarlet Letter depict life during the time when Puritan theocracy prevailed.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Puritan predestination?</a:t>
            </a:r>
            <a:endParaRPr lang="en-US" dirty="0"/>
          </a:p>
        </p:txBody>
      </p:sp>
      <p:sp>
        <p:nvSpPr>
          <p:cNvPr id="3" name="Content Placeholder 2"/>
          <p:cNvSpPr>
            <a:spLocks noGrp="1"/>
          </p:cNvSpPr>
          <p:nvPr>
            <p:ph sz="quarter" idx="1"/>
          </p:nvPr>
        </p:nvSpPr>
        <p:spPr/>
        <p:txBody>
          <a:bodyPr/>
          <a:lstStyle/>
          <a:p>
            <a:pPr marL="457200" lvl="0" indent="-457200">
              <a:buNone/>
            </a:pPr>
            <a:r>
              <a:rPr lang="en-US" sz="2000" dirty="0" smtClean="0"/>
              <a:t>A. God had already chosen who would go to heaven and who would go to hell</a:t>
            </a:r>
          </a:p>
          <a:p>
            <a:pPr marL="457200" lvl="0" indent="-457200">
              <a:buAutoNum type="alphaUcPeriod"/>
            </a:pPr>
            <a:endParaRPr lang="en-US" sz="2000" dirty="0" smtClean="0"/>
          </a:p>
          <a:p>
            <a:pPr lvl="0">
              <a:buNone/>
            </a:pPr>
            <a:r>
              <a:rPr lang="en-US" sz="2000" dirty="0" smtClean="0"/>
              <a:t>B God had already chosen what job and destiny you would have</a:t>
            </a:r>
          </a:p>
          <a:p>
            <a:pPr lvl="0">
              <a:buNone/>
            </a:pPr>
            <a:endParaRPr lang="en-US" sz="2000" dirty="0" smtClean="0"/>
          </a:p>
          <a:p>
            <a:pPr lvl="0">
              <a:buNone/>
            </a:pPr>
            <a:r>
              <a:rPr lang="en-US" sz="2000" dirty="0" smtClean="0"/>
              <a:t>C God had already decided who you would marry</a:t>
            </a:r>
          </a:p>
          <a:p>
            <a:pPr lvl="0">
              <a:buNone/>
            </a:pPr>
            <a:endParaRPr lang="en-US" sz="2000" dirty="0" smtClean="0"/>
          </a:p>
          <a:p>
            <a:pPr lvl="0">
              <a:buNone/>
            </a:pPr>
            <a:r>
              <a:rPr lang="en-US" sz="2000" dirty="0" smtClean="0"/>
              <a:t>D Man chooses his own destiny</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Puritan predestination?</a:t>
            </a:r>
            <a:endParaRPr lang="en-US" dirty="0"/>
          </a:p>
        </p:txBody>
      </p:sp>
      <p:sp>
        <p:nvSpPr>
          <p:cNvPr id="3" name="Content Placeholder 2"/>
          <p:cNvSpPr>
            <a:spLocks noGrp="1"/>
          </p:cNvSpPr>
          <p:nvPr>
            <p:ph sz="quarter" idx="1"/>
          </p:nvPr>
        </p:nvSpPr>
        <p:spPr/>
        <p:txBody>
          <a:bodyPr/>
          <a:lstStyle/>
          <a:p>
            <a:pPr marL="457200" lvl="0" indent="-457200">
              <a:buNone/>
            </a:pPr>
            <a:r>
              <a:rPr lang="en-US" sz="2000" dirty="0" smtClean="0">
                <a:solidFill>
                  <a:srgbClr val="FF0000"/>
                </a:solidFill>
              </a:rPr>
              <a:t>A. God had already chosen who would go to heaven and who would go to hell</a:t>
            </a:r>
          </a:p>
          <a:p>
            <a:pPr marL="457200" lvl="0" indent="-457200">
              <a:buAutoNum type="alphaUcPeriod"/>
            </a:pPr>
            <a:endParaRPr lang="en-US" sz="2000" dirty="0" smtClean="0"/>
          </a:p>
          <a:p>
            <a:pPr lvl="0">
              <a:buNone/>
            </a:pPr>
            <a:r>
              <a:rPr lang="en-US" sz="2000" dirty="0" smtClean="0"/>
              <a:t>B God had already chosen what job and destiny you would have</a:t>
            </a:r>
          </a:p>
          <a:p>
            <a:pPr lvl="0">
              <a:buNone/>
            </a:pPr>
            <a:endParaRPr lang="en-US" sz="2000" dirty="0" smtClean="0"/>
          </a:p>
          <a:p>
            <a:pPr lvl="0">
              <a:buNone/>
            </a:pPr>
            <a:r>
              <a:rPr lang="en-US" sz="2000" dirty="0" smtClean="0"/>
              <a:t>C God had already decided who you would marry</a:t>
            </a:r>
          </a:p>
          <a:p>
            <a:pPr lvl="0">
              <a:buNone/>
            </a:pPr>
            <a:endParaRPr lang="en-US" sz="2000" dirty="0" smtClean="0"/>
          </a:p>
          <a:p>
            <a:pPr lvl="0">
              <a:buNone/>
            </a:pPr>
            <a:r>
              <a:rPr lang="en-US" sz="2000" dirty="0" smtClean="0"/>
              <a:t>D Man chooses his own destiny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WITCH TESTS!</a:t>
            </a:r>
            <a:endParaRPr lang="en-US" dirty="0"/>
          </a:p>
        </p:txBody>
      </p:sp>
      <p:sp>
        <p:nvSpPr>
          <p:cNvPr id="3" name="Content Placeholder 2"/>
          <p:cNvSpPr>
            <a:spLocks noGrp="1"/>
          </p:cNvSpPr>
          <p:nvPr>
            <p:ph sz="quarter" idx="1"/>
          </p:nvPr>
        </p:nvSpPr>
        <p:spPr/>
        <p:txBody>
          <a:bodyPr/>
          <a:lstStyle/>
          <a:p>
            <a:endParaRPr lang="en-US"/>
          </a:p>
        </p:txBody>
      </p:sp>
      <p:pic>
        <p:nvPicPr>
          <p:cNvPr id="39938" name="Picture 2"/>
          <p:cNvPicPr>
            <a:picLocks noChangeAspect="1" noChangeArrowheads="1"/>
          </p:cNvPicPr>
          <p:nvPr/>
        </p:nvPicPr>
        <p:blipFill>
          <a:blip r:embed="rId2"/>
          <a:srcRect/>
          <a:stretch>
            <a:fillRect/>
          </a:stretch>
        </p:blipFill>
        <p:spPr bwMode="auto">
          <a:xfrm>
            <a:off x="809673" y="1437858"/>
            <a:ext cx="6983413" cy="43561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these?</a:t>
            </a:r>
            <a:endParaRPr lang="en-US" dirty="0"/>
          </a:p>
        </p:txBody>
      </p:sp>
      <p:sp>
        <p:nvSpPr>
          <p:cNvPr id="3" name="Content Placeholder 2"/>
          <p:cNvSpPr>
            <a:spLocks noGrp="1"/>
          </p:cNvSpPr>
          <p:nvPr>
            <p:ph sz="quarter" idx="1"/>
          </p:nvPr>
        </p:nvSpPr>
        <p:spPr/>
        <p:txBody>
          <a:bodyPr/>
          <a:lstStyle/>
          <a:p>
            <a:endParaRPr lang="en-US" dirty="0"/>
          </a:p>
        </p:txBody>
      </p:sp>
      <p:pic>
        <p:nvPicPr>
          <p:cNvPr id="40962" name="Picture 2"/>
          <p:cNvPicPr>
            <a:picLocks noChangeAspect="1" noChangeArrowheads="1"/>
          </p:cNvPicPr>
          <p:nvPr/>
        </p:nvPicPr>
        <p:blipFill>
          <a:blip r:embed="rId2"/>
          <a:srcRect/>
          <a:stretch>
            <a:fillRect/>
          </a:stretch>
        </p:blipFill>
        <p:spPr bwMode="auto">
          <a:xfrm>
            <a:off x="781111" y="1600200"/>
            <a:ext cx="2857500" cy="285750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6451600" y="0"/>
            <a:ext cx="2692400" cy="300990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srcRect/>
          <a:stretch>
            <a:fillRect/>
          </a:stretch>
        </p:blipFill>
        <p:spPr bwMode="auto">
          <a:xfrm>
            <a:off x="781111" y="4610100"/>
            <a:ext cx="2729112" cy="181610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5"/>
          <a:srcRect/>
          <a:stretch>
            <a:fillRect/>
          </a:stretch>
        </p:blipFill>
        <p:spPr bwMode="auto">
          <a:xfrm>
            <a:off x="6032500" y="3479800"/>
            <a:ext cx="3111500" cy="2616200"/>
          </a:xfrm>
          <a:prstGeom prst="rect">
            <a:avLst/>
          </a:prstGeom>
          <a:noFill/>
          <a:ln w="9525">
            <a:noFill/>
            <a:miter lim="800000"/>
            <a:headEnd/>
            <a:tailEnd/>
          </a:ln>
          <a:effectLst/>
        </p:spPr>
      </p:pic>
      <p:sp>
        <p:nvSpPr>
          <p:cNvPr id="8" name="TextBox 7"/>
          <p:cNvSpPr txBox="1"/>
          <p:nvPr/>
        </p:nvSpPr>
        <p:spPr>
          <a:xfrm>
            <a:off x="612648" y="6096000"/>
            <a:ext cx="7061398" cy="369332"/>
          </a:xfrm>
          <a:prstGeom prst="rect">
            <a:avLst/>
          </a:prstGeom>
          <a:noFill/>
        </p:spPr>
        <p:txBody>
          <a:bodyPr wrap="none" rtlCol="0">
            <a:spAutoFit/>
          </a:bodyPr>
          <a:lstStyle/>
          <a:p>
            <a:r>
              <a:rPr lang="en-US" dirty="0" smtClean="0"/>
              <a:t>How many people were killed during the historic Salem witch trials?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762748"/>
          </a:xfrm>
        </p:spPr>
        <p:txBody>
          <a:bodyPr>
            <a:normAutofit fontScale="90000"/>
          </a:bodyPr>
          <a:lstStyle/>
          <a:p>
            <a:r>
              <a:rPr lang="en-US" dirty="0" smtClean="0"/>
              <a:t>What best describes the relationship between place and literature?</a:t>
            </a:r>
            <a:endParaRPr lang="en-US" dirty="0"/>
          </a:p>
        </p:txBody>
      </p:sp>
      <p:sp>
        <p:nvSpPr>
          <p:cNvPr id="3" name="Content Placeholder 2"/>
          <p:cNvSpPr>
            <a:spLocks noGrp="1"/>
          </p:cNvSpPr>
          <p:nvPr>
            <p:ph sz="quarter" idx="1"/>
          </p:nvPr>
        </p:nvSpPr>
        <p:spPr>
          <a:xfrm>
            <a:off x="612648" y="2524464"/>
            <a:ext cx="8153400" cy="3571535"/>
          </a:xfrm>
        </p:spPr>
        <p:txBody>
          <a:bodyPr/>
          <a:lstStyle/>
          <a:p>
            <a:pPr lvl="0">
              <a:buNone/>
            </a:pPr>
            <a:r>
              <a:rPr lang="en-US" dirty="0" smtClean="0"/>
              <a:t>A colonists feared nature while Native Americans paid respect to nature</a:t>
            </a:r>
          </a:p>
          <a:p>
            <a:pPr lvl="0">
              <a:buNone/>
            </a:pPr>
            <a:r>
              <a:rPr lang="en-US" dirty="0" smtClean="0"/>
              <a:t>B many native American myths include characters and settings reflecting specific geographic regions of the US</a:t>
            </a:r>
          </a:p>
          <a:p>
            <a:pPr lvl="0">
              <a:buNone/>
            </a:pPr>
            <a:r>
              <a:rPr lang="en-US" dirty="0" smtClean="0"/>
              <a:t>C both A and B</a:t>
            </a:r>
          </a:p>
          <a:p>
            <a:pPr lvl="0">
              <a:buNone/>
            </a:pPr>
            <a:r>
              <a:rPr lang="en-US" dirty="0" smtClean="0"/>
              <a:t>D neither A nor B</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2816520"/>
          </a:xfrm>
        </p:spPr>
        <p:txBody>
          <a:bodyPr>
            <a:normAutofit/>
          </a:bodyPr>
          <a:lstStyle/>
          <a:p>
            <a:r>
              <a:rPr lang="en-US" dirty="0" smtClean="0"/>
              <a:t>What situation was Arthur Miller contesting when he wrote </a:t>
            </a:r>
            <a:r>
              <a:rPr lang="en-US" i="1" dirty="0" smtClean="0"/>
              <a:t>The Crucible?</a:t>
            </a:r>
            <a:endParaRPr lang="en-US" dirty="0"/>
          </a:p>
        </p:txBody>
      </p:sp>
      <p:sp>
        <p:nvSpPr>
          <p:cNvPr id="3" name="Content Placeholder 2"/>
          <p:cNvSpPr>
            <a:spLocks noGrp="1"/>
          </p:cNvSpPr>
          <p:nvPr>
            <p:ph sz="quarter" idx="1"/>
          </p:nvPr>
        </p:nvSpPr>
        <p:spPr>
          <a:xfrm>
            <a:off x="1541462" y="4561202"/>
            <a:ext cx="2527301" cy="1534798"/>
          </a:xfrm>
        </p:spPr>
        <p:txBody>
          <a:bodyPr/>
          <a:lstStyle/>
          <a:p>
            <a:endParaRPr lang="en-US" dirty="0"/>
          </a:p>
        </p:txBody>
      </p:sp>
      <p:pic>
        <p:nvPicPr>
          <p:cNvPr id="41986" name="Picture 2"/>
          <p:cNvPicPr>
            <a:picLocks noChangeAspect="1" noChangeArrowheads="1"/>
          </p:cNvPicPr>
          <p:nvPr/>
        </p:nvPicPr>
        <p:blipFill>
          <a:blip r:embed="rId2"/>
          <a:srcRect/>
          <a:stretch>
            <a:fillRect/>
          </a:stretch>
        </p:blipFill>
        <p:spPr bwMode="auto">
          <a:xfrm>
            <a:off x="1541463" y="2882900"/>
            <a:ext cx="2527300" cy="321310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4581583" y="2882900"/>
            <a:ext cx="2603500" cy="32131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72384" y="228600"/>
            <a:ext cx="4893664" cy="2452664"/>
          </a:xfrm>
        </p:spPr>
        <p:txBody>
          <a:bodyPr>
            <a:normAutofit/>
          </a:bodyPr>
          <a:lstStyle/>
          <a:p>
            <a:r>
              <a:rPr lang="en-US" dirty="0" smtClean="0"/>
              <a:t>Why doesn’t John Proctor like to go to church?</a:t>
            </a:r>
            <a:endParaRPr lang="en-US" dirty="0"/>
          </a:p>
        </p:txBody>
      </p:sp>
      <p:sp>
        <p:nvSpPr>
          <p:cNvPr id="3" name="Content Placeholder 2"/>
          <p:cNvSpPr>
            <a:spLocks noGrp="1"/>
          </p:cNvSpPr>
          <p:nvPr>
            <p:ph sz="quarter" idx="1"/>
          </p:nvPr>
        </p:nvSpPr>
        <p:spPr>
          <a:xfrm>
            <a:off x="612648" y="3073400"/>
            <a:ext cx="8153400" cy="3022599"/>
          </a:xfrm>
        </p:spPr>
        <p:txBody>
          <a:bodyPr/>
          <a:lstStyle/>
          <a:p>
            <a:pPr lvl="0"/>
            <a:r>
              <a:rPr lang="en-US" dirty="0" smtClean="0"/>
              <a:t>because his house is far away</a:t>
            </a:r>
          </a:p>
          <a:p>
            <a:pPr lvl="0"/>
            <a:r>
              <a:rPr lang="en-US" dirty="0" smtClean="0"/>
              <a:t>he doesn’t believe in God</a:t>
            </a:r>
          </a:p>
          <a:p>
            <a:pPr lvl="0"/>
            <a:r>
              <a:rPr lang="en-US" dirty="0" smtClean="0"/>
              <a:t>he doesn’t like the way Parris preaches</a:t>
            </a:r>
          </a:p>
          <a:p>
            <a:pPr lvl="0"/>
            <a:r>
              <a:rPr lang="en-US" dirty="0" smtClean="0"/>
              <a:t>he doesn’t want to see Abigail there</a:t>
            </a:r>
          </a:p>
          <a:p>
            <a:endParaRPr lang="en-US" dirty="0"/>
          </a:p>
        </p:txBody>
      </p:sp>
      <p:pic>
        <p:nvPicPr>
          <p:cNvPr id="43010" name="Picture 2"/>
          <p:cNvPicPr>
            <a:picLocks noChangeAspect="1" noChangeArrowheads="1"/>
          </p:cNvPicPr>
          <p:nvPr/>
        </p:nvPicPr>
        <p:blipFill>
          <a:blip r:embed="rId2"/>
          <a:srcRect/>
          <a:stretch>
            <a:fillRect/>
          </a:stretch>
        </p:blipFill>
        <p:spPr bwMode="auto">
          <a:xfrm>
            <a:off x="444136" y="228600"/>
            <a:ext cx="2844800" cy="284480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72384" y="228600"/>
            <a:ext cx="4893664" cy="2452664"/>
          </a:xfrm>
        </p:spPr>
        <p:txBody>
          <a:bodyPr>
            <a:normAutofit/>
          </a:bodyPr>
          <a:lstStyle/>
          <a:p>
            <a:r>
              <a:rPr lang="en-US" dirty="0" smtClean="0"/>
              <a:t>Why doesn’t John Proctor like to go to church?</a:t>
            </a:r>
            <a:endParaRPr lang="en-US" dirty="0"/>
          </a:p>
        </p:txBody>
      </p:sp>
      <p:sp>
        <p:nvSpPr>
          <p:cNvPr id="3" name="Content Placeholder 2"/>
          <p:cNvSpPr>
            <a:spLocks noGrp="1"/>
          </p:cNvSpPr>
          <p:nvPr>
            <p:ph sz="quarter" idx="1"/>
          </p:nvPr>
        </p:nvSpPr>
        <p:spPr>
          <a:xfrm>
            <a:off x="612648" y="3073400"/>
            <a:ext cx="8153400" cy="3022599"/>
          </a:xfrm>
        </p:spPr>
        <p:txBody>
          <a:bodyPr/>
          <a:lstStyle/>
          <a:p>
            <a:pPr lvl="0"/>
            <a:r>
              <a:rPr lang="en-US" dirty="0" smtClean="0"/>
              <a:t>because his house is far away</a:t>
            </a:r>
          </a:p>
          <a:p>
            <a:pPr lvl="0"/>
            <a:r>
              <a:rPr lang="en-US" dirty="0" smtClean="0"/>
              <a:t>he doesn’t believe in God</a:t>
            </a:r>
          </a:p>
          <a:p>
            <a:pPr lvl="0"/>
            <a:r>
              <a:rPr lang="en-US" dirty="0" smtClean="0">
                <a:solidFill>
                  <a:srgbClr val="FF0000"/>
                </a:solidFill>
              </a:rPr>
              <a:t>he doesn’t like the way Parris preaches</a:t>
            </a:r>
          </a:p>
          <a:p>
            <a:pPr lvl="0"/>
            <a:r>
              <a:rPr lang="en-US" dirty="0" smtClean="0"/>
              <a:t>he doesn’t want to see Abigail there</a:t>
            </a:r>
          </a:p>
          <a:p>
            <a:endParaRPr lang="en-US" dirty="0"/>
          </a:p>
        </p:txBody>
      </p:sp>
      <p:pic>
        <p:nvPicPr>
          <p:cNvPr id="43010" name="Picture 2"/>
          <p:cNvPicPr>
            <a:picLocks noChangeAspect="1" noChangeArrowheads="1"/>
          </p:cNvPicPr>
          <p:nvPr/>
        </p:nvPicPr>
        <p:blipFill>
          <a:blip r:embed="rId2"/>
          <a:srcRect/>
          <a:stretch>
            <a:fillRect/>
          </a:stretch>
        </p:blipFill>
        <p:spPr bwMode="auto">
          <a:xfrm>
            <a:off x="444136" y="228600"/>
            <a:ext cx="2844800" cy="284480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Given circumstances are anything that happen before the opening of a play. What pivotal event sets everything in motion?</a:t>
            </a:r>
            <a:endParaRPr lang="en-US" dirty="0" smtClean="0"/>
          </a:p>
          <a:p>
            <a:pPr lvl="0">
              <a:buNone/>
            </a:pPr>
            <a:r>
              <a:rPr lang="en-US" dirty="0" smtClean="0"/>
              <a:t>A Abigail has an affair with John Proctor</a:t>
            </a:r>
          </a:p>
          <a:p>
            <a:pPr lvl="0">
              <a:buNone/>
            </a:pPr>
            <a:r>
              <a:rPr lang="en-US" dirty="0" smtClean="0"/>
              <a:t>B Parris brings Tituba to America</a:t>
            </a:r>
          </a:p>
          <a:p>
            <a:pPr lvl="0">
              <a:buNone/>
            </a:pPr>
            <a:r>
              <a:rPr lang="en-US" dirty="0" smtClean="0"/>
              <a:t>C </a:t>
            </a:r>
            <a:r>
              <a:rPr lang="en-US" dirty="0" smtClean="0">
                <a:solidFill>
                  <a:srgbClr val="FF0000"/>
                </a:solidFill>
              </a:rPr>
              <a:t>The girls dance in the woods and get caught; Betty freaks</a:t>
            </a:r>
          </a:p>
          <a:p>
            <a:pPr lvl="0">
              <a:buNone/>
            </a:pPr>
            <a:r>
              <a:rPr lang="en-US" dirty="0" smtClean="0"/>
              <a:t>D Rev. Hale comes to town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CONFLICTS:</a:t>
            </a:r>
            <a:endParaRPr lang="en-US" dirty="0"/>
          </a:p>
        </p:txBody>
      </p:sp>
      <p:sp>
        <p:nvSpPr>
          <p:cNvPr id="3" name="Content Placeholder 2"/>
          <p:cNvSpPr>
            <a:spLocks noGrp="1"/>
          </p:cNvSpPr>
          <p:nvPr>
            <p:ph sz="quarter" idx="1"/>
          </p:nvPr>
        </p:nvSpPr>
        <p:spPr/>
        <p:txBody>
          <a:bodyPr/>
          <a:lstStyle/>
          <a:p>
            <a:r>
              <a:rPr lang="en-US" dirty="0" smtClean="0"/>
              <a:t>Man vs Man</a:t>
            </a:r>
          </a:p>
          <a:p>
            <a:r>
              <a:rPr lang="en-US" dirty="0" smtClean="0"/>
              <a:t>Man vs Animal</a:t>
            </a:r>
          </a:p>
          <a:p>
            <a:r>
              <a:rPr lang="en-US" dirty="0" smtClean="0"/>
              <a:t>Man vs Himself</a:t>
            </a:r>
          </a:p>
          <a:p>
            <a:r>
              <a:rPr lang="en-US" dirty="0" smtClean="0"/>
              <a:t>Man vs Circumstance</a:t>
            </a:r>
          </a:p>
          <a:p>
            <a:r>
              <a:rPr lang="en-US" dirty="0" smtClean="0"/>
              <a:t>Man vs Society</a:t>
            </a:r>
          </a:p>
          <a:p>
            <a:endParaRPr lang="en-US" dirty="0" smtClean="0"/>
          </a:p>
          <a:p>
            <a:r>
              <a:rPr lang="en-US" dirty="0" smtClean="0"/>
              <a:t>Can you think of an example from </a:t>
            </a:r>
            <a:r>
              <a:rPr lang="en-US" i="1" dirty="0" smtClean="0"/>
              <a:t>the Crucible </a:t>
            </a:r>
            <a:r>
              <a:rPr lang="en-US" dirty="0" smtClean="0"/>
              <a:t>that suits each of these types of conflict?</a:t>
            </a:r>
            <a:endParaRPr lang="en-US" dirty="0"/>
          </a:p>
        </p:txBody>
      </p:sp>
      <p:pic>
        <p:nvPicPr>
          <p:cNvPr id="47106" name="Picture 2"/>
          <p:cNvPicPr>
            <a:picLocks noChangeAspect="1" noChangeArrowheads="1"/>
          </p:cNvPicPr>
          <p:nvPr/>
        </p:nvPicPr>
        <p:blipFill>
          <a:blip r:embed="rId2"/>
          <a:srcRect/>
          <a:stretch>
            <a:fillRect/>
          </a:stretch>
        </p:blipFill>
        <p:spPr bwMode="auto">
          <a:xfrm>
            <a:off x="4899025" y="1057275"/>
            <a:ext cx="3937000" cy="20574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Which is NOT a theme of </a:t>
            </a:r>
            <a:r>
              <a:rPr lang="en-US" b="1" i="1" dirty="0" smtClean="0"/>
              <a:t>The Crucible?</a:t>
            </a:r>
            <a:endParaRPr lang="en-US" dirty="0" smtClean="0"/>
          </a:p>
          <a:p>
            <a:pPr lvl="0"/>
            <a:r>
              <a:rPr lang="en-US" dirty="0" smtClean="0"/>
              <a:t>love conquers all</a:t>
            </a:r>
          </a:p>
          <a:p>
            <a:pPr lvl="0"/>
            <a:r>
              <a:rPr lang="en-US" dirty="0" smtClean="0"/>
              <a:t>mass hysteria</a:t>
            </a:r>
          </a:p>
          <a:p>
            <a:pPr lvl="0"/>
            <a:r>
              <a:rPr lang="en-US" dirty="0" smtClean="0"/>
              <a:t>doing anything to save your reputation</a:t>
            </a:r>
          </a:p>
          <a:p>
            <a:r>
              <a:rPr lang="en-US" dirty="0" smtClean="0"/>
              <a:t>religious hypocrisy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Which is NOT a theme of </a:t>
            </a:r>
            <a:r>
              <a:rPr lang="en-US" b="1" i="1" dirty="0" smtClean="0"/>
              <a:t>The Crucible?</a:t>
            </a:r>
            <a:endParaRPr lang="en-US" dirty="0" smtClean="0"/>
          </a:p>
          <a:p>
            <a:pPr lvl="0"/>
            <a:r>
              <a:rPr lang="en-US" dirty="0" smtClean="0">
                <a:solidFill>
                  <a:srgbClr val="FF0000"/>
                </a:solidFill>
              </a:rPr>
              <a:t>love conquers all</a:t>
            </a:r>
          </a:p>
          <a:p>
            <a:pPr lvl="0"/>
            <a:r>
              <a:rPr lang="en-US" dirty="0" smtClean="0"/>
              <a:t>mass hysteria</a:t>
            </a:r>
          </a:p>
          <a:p>
            <a:pPr lvl="0"/>
            <a:r>
              <a:rPr lang="en-US" dirty="0" smtClean="0"/>
              <a:t>doing anything to save your reputation</a:t>
            </a:r>
          </a:p>
          <a:p>
            <a:r>
              <a:rPr lang="en-US" dirty="0" smtClean="0"/>
              <a:t>religious hypocrisy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lvl="0"/>
            <a:r>
              <a:rPr lang="en-US" b="1" dirty="0" smtClean="0"/>
              <a:t>Given circumstances are anything that happen before the opening of a play. What pivotal event sets everything in motion?</a:t>
            </a:r>
            <a:endParaRPr lang="en-US" dirty="0" smtClean="0"/>
          </a:p>
          <a:p>
            <a:pPr lvl="0">
              <a:buNone/>
            </a:pPr>
            <a:r>
              <a:rPr lang="en-US" dirty="0" smtClean="0"/>
              <a:t>A Abigail has an affair with John Proctor</a:t>
            </a:r>
          </a:p>
          <a:p>
            <a:pPr lvl="0">
              <a:buNone/>
            </a:pPr>
            <a:r>
              <a:rPr lang="en-US" dirty="0" smtClean="0"/>
              <a:t>B Parris brings Tituba to America</a:t>
            </a:r>
          </a:p>
          <a:p>
            <a:pPr lvl="0">
              <a:buNone/>
            </a:pPr>
            <a:r>
              <a:rPr lang="en-US" dirty="0" smtClean="0"/>
              <a:t>C The girls dance in the woods and get caught; Betty freaks</a:t>
            </a:r>
          </a:p>
          <a:p>
            <a:pPr lvl="0">
              <a:buNone/>
            </a:pPr>
            <a:r>
              <a:rPr lang="en-US" dirty="0" smtClean="0"/>
              <a:t>D Rev. Hale comes to town</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WORRIED?</a:t>
            </a:r>
            <a:endParaRPr lang="en-US" dirty="0"/>
          </a:p>
        </p:txBody>
      </p:sp>
      <p:sp>
        <p:nvSpPr>
          <p:cNvPr id="3" name="Content Placeholder 2"/>
          <p:cNvSpPr>
            <a:spLocks noGrp="1"/>
          </p:cNvSpPr>
          <p:nvPr>
            <p:ph sz="quarter" idx="1"/>
          </p:nvPr>
        </p:nvSpPr>
        <p:spPr/>
        <p:txBody>
          <a:bodyPr/>
          <a:lstStyle/>
          <a:p>
            <a:r>
              <a:rPr lang="en-US" dirty="0" smtClean="0"/>
              <a:t>DEFINITELY TAKE THE TIME TO REVIEW THE CRUCIBLE PPT ON THE WEBSITE!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RATIONALISM!!!!!</a:t>
            </a:r>
            <a:endParaRPr lang="en-US" dirty="0">
              <a:solidFill>
                <a:srgbClr val="FF6600"/>
              </a:solidFill>
            </a:endParaRPr>
          </a:p>
        </p:txBody>
      </p:sp>
      <p:sp>
        <p:nvSpPr>
          <p:cNvPr id="3" name="Content Placeholder 2"/>
          <p:cNvSpPr>
            <a:spLocks noGrp="1"/>
          </p:cNvSpPr>
          <p:nvPr>
            <p:ph sz="quarter" idx="1"/>
          </p:nvPr>
        </p:nvSpPr>
        <p:spPr>
          <a:xfrm>
            <a:off x="3762640" y="1219200"/>
            <a:ext cx="5003408" cy="4876800"/>
          </a:xfrm>
        </p:spPr>
        <p:txBody>
          <a:bodyPr/>
          <a:lstStyle/>
          <a:p>
            <a:r>
              <a:rPr lang="en-US" dirty="0" smtClean="0"/>
              <a:t>Dear England, </a:t>
            </a:r>
          </a:p>
          <a:p>
            <a:endParaRPr lang="en-US" dirty="0" smtClean="0"/>
          </a:p>
          <a:p>
            <a:pPr>
              <a:buNone/>
            </a:pPr>
            <a:r>
              <a:rPr lang="en-US" dirty="0" smtClean="0"/>
              <a:t>We’re breaking up. It’s over. I hate you. </a:t>
            </a:r>
          </a:p>
          <a:p>
            <a:pPr>
              <a:buNone/>
            </a:pPr>
            <a:endParaRPr lang="en-US" dirty="0" smtClean="0"/>
          </a:p>
          <a:p>
            <a:pPr>
              <a:buNone/>
            </a:pPr>
            <a:r>
              <a:rPr lang="en-US" dirty="0" smtClean="0"/>
              <a:t>Love, </a:t>
            </a:r>
          </a:p>
          <a:p>
            <a:pPr>
              <a:buNone/>
            </a:pPr>
            <a:r>
              <a:rPr lang="en-US" dirty="0" smtClean="0"/>
              <a:t>America</a:t>
            </a:r>
            <a:endParaRPr lang="en-US" dirty="0"/>
          </a:p>
        </p:txBody>
      </p:sp>
      <p:pic>
        <p:nvPicPr>
          <p:cNvPr id="52227" name="Picture 3"/>
          <p:cNvPicPr>
            <a:picLocks noChangeAspect="1" noChangeArrowheads="1"/>
          </p:cNvPicPr>
          <p:nvPr/>
        </p:nvPicPr>
        <p:blipFill>
          <a:blip r:embed="rId2"/>
          <a:srcRect/>
          <a:stretch>
            <a:fillRect/>
          </a:stretch>
        </p:blipFill>
        <p:spPr bwMode="auto">
          <a:xfrm>
            <a:off x="0" y="1219200"/>
            <a:ext cx="3762640" cy="4619686"/>
          </a:xfrm>
          <a:prstGeom prst="rect">
            <a:avLst/>
          </a:prstGeom>
          <a:noFill/>
          <a:ln w="9525">
            <a:noFill/>
            <a:miter lim="800000"/>
            <a:headEnd/>
            <a:tailEnd/>
          </a:ln>
          <a:effectLst/>
        </p:spPr>
      </p:pic>
      <p:pic>
        <p:nvPicPr>
          <p:cNvPr id="52228" name="Picture 4"/>
          <p:cNvPicPr>
            <a:picLocks noChangeAspect="1" noChangeArrowheads="1"/>
          </p:cNvPicPr>
          <p:nvPr/>
        </p:nvPicPr>
        <p:blipFill>
          <a:blip r:embed="rId3"/>
          <a:srcRect/>
          <a:stretch>
            <a:fillRect/>
          </a:stretch>
        </p:blipFill>
        <p:spPr bwMode="auto">
          <a:xfrm>
            <a:off x="4346575" y="4745038"/>
            <a:ext cx="4038600" cy="20193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762748"/>
          </a:xfrm>
        </p:spPr>
        <p:txBody>
          <a:bodyPr>
            <a:normAutofit fontScale="90000"/>
          </a:bodyPr>
          <a:lstStyle/>
          <a:p>
            <a:r>
              <a:rPr lang="en-US" dirty="0" smtClean="0"/>
              <a:t>What best describes the relationship between place and literature?</a:t>
            </a:r>
            <a:endParaRPr lang="en-US" dirty="0"/>
          </a:p>
        </p:txBody>
      </p:sp>
      <p:sp>
        <p:nvSpPr>
          <p:cNvPr id="3" name="Content Placeholder 2"/>
          <p:cNvSpPr>
            <a:spLocks noGrp="1"/>
          </p:cNvSpPr>
          <p:nvPr>
            <p:ph sz="quarter" idx="1"/>
          </p:nvPr>
        </p:nvSpPr>
        <p:spPr>
          <a:xfrm>
            <a:off x="612648" y="2524464"/>
            <a:ext cx="8153400" cy="3571535"/>
          </a:xfrm>
        </p:spPr>
        <p:txBody>
          <a:bodyPr/>
          <a:lstStyle/>
          <a:p>
            <a:pPr lvl="0">
              <a:buNone/>
            </a:pPr>
            <a:r>
              <a:rPr lang="en-US" dirty="0" smtClean="0"/>
              <a:t>A colonists feared nature while Native Americans paid respect to nature</a:t>
            </a:r>
          </a:p>
          <a:p>
            <a:pPr lvl="0">
              <a:buNone/>
            </a:pPr>
            <a:r>
              <a:rPr lang="en-US" dirty="0" smtClean="0"/>
              <a:t>B many native American myths include characters and settings reflecting specific geographic regions of the US</a:t>
            </a:r>
          </a:p>
          <a:p>
            <a:pPr lvl="0">
              <a:buNone/>
            </a:pPr>
            <a:r>
              <a:rPr lang="en-US" dirty="0" smtClean="0">
                <a:solidFill>
                  <a:srgbClr val="FF0000"/>
                </a:solidFill>
              </a:rPr>
              <a:t>C both A and B</a:t>
            </a:r>
          </a:p>
          <a:p>
            <a:pPr lvl="0">
              <a:buNone/>
            </a:pPr>
            <a:r>
              <a:rPr lang="en-US" dirty="0" smtClean="0"/>
              <a:t>D neither A nor B</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45719"/>
          </a:xfrm>
        </p:spPr>
        <p:txBody>
          <a:bodyPr>
            <a:normAutofit fontScale="90000"/>
          </a:bodyPr>
          <a:lstStyle/>
          <a:p>
            <a:endParaRPr lang="en-US" dirty="0"/>
          </a:p>
        </p:txBody>
      </p:sp>
      <p:pic>
        <p:nvPicPr>
          <p:cNvPr id="4" name="Content Placeholder 3" descr="Screen Shot 2017-05-29 at 1.34.52 PM.png"/>
          <p:cNvPicPr>
            <a:picLocks noGrp="1" noChangeAspect="1"/>
          </p:cNvPicPr>
          <p:nvPr>
            <p:ph sz="quarter" idx="1"/>
          </p:nvPr>
        </p:nvPicPr>
        <p:blipFill>
          <a:blip r:embed="rId2"/>
          <a:srcRect l="-20147" r="-20147"/>
          <a:stretch>
            <a:fillRect/>
          </a:stretch>
        </p:blipFill>
        <p:spPr>
          <a:xfrm>
            <a:off x="-266520" y="0"/>
            <a:ext cx="9410520" cy="6858000"/>
          </a:xfr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GENTRIFICATION</a:t>
            </a:r>
            <a:endParaRPr lang="en-US" dirty="0"/>
          </a:p>
        </p:txBody>
      </p:sp>
      <p:pic>
        <p:nvPicPr>
          <p:cNvPr id="4" name="Content Placeholder 3" descr="Screen Shot 2017-12-14 at 10.04.07 PM.png"/>
          <p:cNvPicPr>
            <a:picLocks noGrp="1" noChangeAspect="1"/>
          </p:cNvPicPr>
          <p:nvPr>
            <p:ph sz="quarter" idx="1"/>
          </p:nvPr>
        </p:nvPicPr>
        <p:blipFill>
          <a:blip r:embed="rId2"/>
          <a:srcRect l="-1585" r="-1585"/>
          <a:stretch>
            <a:fillRect/>
          </a:stretch>
        </p:blipFill>
        <p:spPr>
          <a:xfrm>
            <a:off x="0" y="1003514"/>
            <a:ext cx="9359568" cy="5854486"/>
          </a:xfr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Point/Counterpoint</a:t>
            </a:r>
            <a:endParaRPr lang="en-US" dirty="0"/>
          </a:p>
        </p:txBody>
      </p:sp>
      <p:sp>
        <p:nvSpPr>
          <p:cNvPr id="3" name="Content Placeholder 2"/>
          <p:cNvSpPr>
            <a:spLocks noGrp="1"/>
          </p:cNvSpPr>
          <p:nvPr>
            <p:ph sz="quarter" idx="1"/>
          </p:nvPr>
        </p:nvSpPr>
        <p:spPr/>
        <p:txBody>
          <a:bodyPr>
            <a:normAutofit/>
          </a:bodyPr>
          <a:lstStyle/>
          <a:p>
            <a:pPr algn="r"/>
            <a:r>
              <a:rPr lang="en-US" sz="4000" b="1" dirty="0" smtClean="0"/>
              <a:t>Can you name the pros and cons of gentrification? </a:t>
            </a:r>
            <a:endParaRPr lang="en-US" sz="4000" b="1"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7-05-29 at 1.35.30 PM.png"/>
          <p:cNvPicPr>
            <a:picLocks noChangeAspect="1"/>
          </p:cNvPicPr>
          <p:nvPr/>
        </p:nvPicPr>
        <p:blipFill>
          <a:blip r:embed="rId2"/>
          <a:stretch>
            <a:fillRect/>
          </a:stretch>
        </p:blipFill>
        <p:spPr>
          <a:xfrm>
            <a:off x="0" y="0"/>
            <a:ext cx="9144000" cy="673100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5-29 at 1.36.21 PM.png"/>
          <p:cNvPicPr>
            <a:picLocks noChangeAspect="1"/>
          </p:cNvPicPr>
          <p:nvPr/>
        </p:nvPicPr>
        <p:blipFill>
          <a:blip r:embed="rId2"/>
          <a:stretch>
            <a:fillRect/>
          </a:stretch>
        </p:blipFill>
        <p:spPr>
          <a:xfrm>
            <a:off x="228600" y="139699"/>
            <a:ext cx="8915400" cy="671830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PATRICK HENRY</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Who was he?</a:t>
            </a:r>
          </a:p>
          <a:p>
            <a:r>
              <a:rPr lang="en-US" dirty="0" smtClean="0"/>
              <a:t>What was his famous quote? </a:t>
            </a:r>
          </a:p>
          <a:p>
            <a:r>
              <a:rPr lang="en-US" dirty="0" smtClean="0"/>
              <a:t>What was his purpose in speaking at the convention?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APPEALS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ETHOS: </a:t>
            </a:r>
            <a:r>
              <a:rPr lang="en-US" i="1" dirty="0" smtClean="0">
                <a:solidFill>
                  <a:srgbClr val="008000"/>
                </a:solidFill>
              </a:rP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endParaRPr lang="en-US" dirty="0" smtClean="0"/>
          </a:p>
          <a:p>
            <a:pPr>
              <a:buNone/>
            </a:pPr>
            <a:endParaRPr lang="en-US" dirty="0" smtClean="0"/>
          </a:p>
          <a:p>
            <a:r>
              <a:rPr lang="en-US" dirty="0" smtClean="0"/>
              <a:t>LOGOS: </a:t>
            </a:r>
            <a:r>
              <a:rPr lang="en-US" sz="2857" i="1" dirty="0" smtClean="0">
                <a:solidFill>
                  <a:srgbClr val="3366FF"/>
                </a:solidFill>
              </a:rPr>
              <a:t>We hold these truths to be self-evident, that all men are created equal, that they are endowed by their Creator with certain unalienable Rights, that among these are Life, Liberty and the pursuit of Happiness.-</a:t>
            </a:r>
          </a:p>
          <a:p>
            <a:pPr>
              <a:buNone/>
            </a:pPr>
            <a:endParaRPr lang="en-US" dirty="0" smtClean="0"/>
          </a:p>
          <a:p>
            <a:endParaRPr lang="en-US" dirty="0" smtClean="0"/>
          </a:p>
          <a:p>
            <a:r>
              <a:rPr lang="en-US" dirty="0" smtClean="0"/>
              <a:t>PATHOS: </a:t>
            </a:r>
            <a:r>
              <a:rPr lang="en-US" sz="3200" i="1" dirty="0" smtClean="0">
                <a:solidFill>
                  <a:srgbClr val="FF0000"/>
                </a:solidFill>
              </a:rPr>
              <a:t>He has plundered our seas, ravaged our Coasts, burnt our towns, and destroyed the lives of our people. </a:t>
            </a:r>
          </a:p>
          <a:p>
            <a:pPr>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DEVICES</a:t>
            </a:r>
            <a:endParaRPr lang="en-US" dirty="0"/>
          </a:p>
        </p:txBody>
      </p:sp>
      <p:graphicFrame>
        <p:nvGraphicFramePr>
          <p:cNvPr id="4" name="Content Placeholder 3"/>
          <p:cNvGraphicFramePr>
            <a:graphicFrameLocks noGrp="1"/>
          </p:cNvGraphicFramePr>
          <p:nvPr>
            <p:ph sz="quarter" idx="1"/>
          </p:nvPr>
        </p:nvGraphicFramePr>
        <p:xfrm>
          <a:off x="612775" y="1600200"/>
          <a:ext cx="8153400" cy="3708400"/>
        </p:xfrm>
        <a:graphic>
          <a:graphicData uri="http://schemas.openxmlformats.org/drawingml/2006/table">
            <a:tbl>
              <a:tblPr firstRow="1" bandRow="1">
                <a:tableStyleId>{5C22544A-7EE6-4342-B048-85BDC9FD1C3A}</a:tableStyleId>
              </a:tblPr>
              <a:tblGrid>
                <a:gridCol w="1989718"/>
                <a:gridCol w="6163682"/>
              </a:tblGrid>
              <a:tr h="370840">
                <a:tc>
                  <a:txBody>
                    <a:bodyPr/>
                    <a:lstStyle/>
                    <a:p>
                      <a:pPr marL="342900" indent="-342900">
                        <a:buAutoNum type="alphaUcPeriod"/>
                      </a:pPr>
                      <a:r>
                        <a:rPr lang="en-US" baseline="0" dirty="0" smtClean="0">
                          <a:solidFill>
                            <a:schemeClr val="tx1"/>
                          </a:solidFill>
                        </a:rPr>
                        <a:t>Allusion</a:t>
                      </a:r>
                    </a:p>
                  </a:txBody>
                  <a:tcPr/>
                </a:tc>
                <a:tc>
                  <a:txBody>
                    <a:bodyPr/>
                    <a:lstStyle/>
                    <a:p>
                      <a:r>
                        <a:rPr lang="en-US" dirty="0" smtClean="0">
                          <a:solidFill>
                            <a:srgbClr val="800000"/>
                          </a:solidFill>
                        </a:rPr>
                        <a:t>1.)</a:t>
                      </a:r>
                      <a:r>
                        <a:rPr lang="en-US" baseline="0" dirty="0" smtClean="0">
                          <a:solidFill>
                            <a:srgbClr val="800000"/>
                          </a:solidFill>
                        </a:rPr>
                        <a:t> Instead of stay-at-home-mom/ domestic engineer</a:t>
                      </a:r>
                      <a:endParaRPr lang="en-US" dirty="0">
                        <a:solidFill>
                          <a:srgbClr val="800000"/>
                        </a:solidFill>
                      </a:endParaRPr>
                    </a:p>
                  </a:txBody>
                  <a:tcPr/>
                </a:tc>
              </a:tr>
              <a:tr h="370840">
                <a:tc>
                  <a:txBody>
                    <a:bodyPr/>
                    <a:lstStyle/>
                    <a:p>
                      <a:r>
                        <a:rPr lang="en-US" dirty="0" smtClean="0"/>
                        <a:t>B. consonance</a:t>
                      </a:r>
                      <a:endParaRPr lang="en-US" dirty="0"/>
                    </a:p>
                  </a:txBody>
                  <a:tcPr/>
                </a:tc>
                <a:tc>
                  <a:txBody>
                    <a:bodyPr/>
                    <a:lstStyle/>
                    <a:p>
                      <a:r>
                        <a:rPr lang="en-US" dirty="0" smtClean="0"/>
                        <a:t>2.) I have a</a:t>
                      </a:r>
                      <a:r>
                        <a:rPr lang="en-US" baseline="0" dirty="0" smtClean="0"/>
                        <a:t> dream…repeated at the beginning</a:t>
                      </a:r>
                      <a:endParaRPr lang="en-US" dirty="0"/>
                    </a:p>
                  </a:txBody>
                  <a:tcPr/>
                </a:tc>
              </a:tr>
              <a:tr h="370840">
                <a:tc>
                  <a:txBody>
                    <a:bodyPr/>
                    <a:lstStyle/>
                    <a:p>
                      <a:r>
                        <a:rPr lang="en-US" dirty="0" smtClean="0"/>
                        <a:t>C. assonance</a:t>
                      </a:r>
                      <a:endParaRPr lang="en-US" dirty="0"/>
                    </a:p>
                  </a:txBody>
                  <a:tcPr/>
                </a:tc>
                <a:tc>
                  <a:txBody>
                    <a:bodyPr/>
                    <a:lstStyle/>
                    <a:p>
                      <a:r>
                        <a:rPr lang="en-US" dirty="0" smtClean="0"/>
                        <a:t>3.) Jumbo</a:t>
                      </a:r>
                      <a:r>
                        <a:rPr lang="en-US" baseline="0" dirty="0" smtClean="0"/>
                        <a:t> Shrimp</a:t>
                      </a:r>
                      <a:endParaRPr lang="en-US" dirty="0"/>
                    </a:p>
                  </a:txBody>
                  <a:tcPr/>
                </a:tc>
              </a:tr>
              <a:tr h="370840">
                <a:tc>
                  <a:txBody>
                    <a:bodyPr/>
                    <a:lstStyle/>
                    <a:p>
                      <a:r>
                        <a:rPr lang="en-US" dirty="0" smtClean="0"/>
                        <a:t>D. antithesis</a:t>
                      </a:r>
                      <a:endParaRPr lang="en-US" dirty="0"/>
                    </a:p>
                  </a:txBody>
                  <a:tcPr/>
                </a:tc>
                <a:tc>
                  <a:txBody>
                    <a:bodyPr/>
                    <a:lstStyle/>
                    <a:p>
                      <a:r>
                        <a:rPr lang="en-US" dirty="0" smtClean="0"/>
                        <a:t>4.) repetition</a:t>
                      </a:r>
                      <a:r>
                        <a:rPr lang="en-US" baseline="0" dirty="0" smtClean="0"/>
                        <a:t> of phrases at the end of the lines</a:t>
                      </a:r>
                      <a:endParaRPr lang="en-US" dirty="0"/>
                    </a:p>
                  </a:txBody>
                  <a:tcPr/>
                </a:tc>
              </a:tr>
              <a:tr h="370840">
                <a:tc>
                  <a:txBody>
                    <a:bodyPr/>
                    <a:lstStyle/>
                    <a:p>
                      <a:r>
                        <a:rPr lang="en-US" dirty="0" smtClean="0"/>
                        <a:t>E. antistrophe</a:t>
                      </a:r>
                      <a:endParaRPr lang="en-US" dirty="0"/>
                    </a:p>
                  </a:txBody>
                  <a:tcPr/>
                </a:tc>
                <a:tc>
                  <a:txBody>
                    <a:bodyPr/>
                    <a:lstStyle/>
                    <a:p>
                      <a:r>
                        <a:rPr lang="en-US" dirty="0" smtClean="0"/>
                        <a:t>5.) Peter Piper picked a peck</a:t>
                      </a:r>
                      <a:r>
                        <a:rPr lang="en-US" baseline="0" dirty="0" smtClean="0"/>
                        <a:t> of pickled peppers</a:t>
                      </a:r>
                      <a:endParaRPr lang="en-US" dirty="0"/>
                    </a:p>
                  </a:txBody>
                  <a:tcPr/>
                </a:tc>
              </a:tr>
              <a:tr h="370840">
                <a:tc>
                  <a:txBody>
                    <a:bodyPr/>
                    <a:lstStyle/>
                    <a:p>
                      <a:r>
                        <a:rPr lang="en-US" dirty="0" smtClean="0"/>
                        <a:t>F. oxymoron</a:t>
                      </a:r>
                      <a:endParaRPr lang="en-US" dirty="0"/>
                    </a:p>
                  </a:txBody>
                  <a:tcPr/>
                </a:tc>
                <a:tc>
                  <a:txBody>
                    <a:bodyPr/>
                    <a:lstStyle/>
                    <a:p>
                      <a:r>
                        <a:rPr lang="en-US" dirty="0" smtClean="0"/>
                        <a:t>6.) Writing essays was his Achilles’ heel</a:t>
                      </a:r>
                      <a:endParaRPr lang="en-US" dirty="0"/>
                    </a:p>
                  </a:txBody>
                  <a:tcPr/>
                </a:tc>
              </a:tr>
              <a:tr h="370840">
                <a:tc>
                  <a:txBody>
                    <a:bodyPr/>
                    <a:lstStyle/>
                    <a:p>
                      <a:r>
                        <a:rPr lang="en-US" dirty="0" smtClean="0"/>
                        <a:t>G. alliteration</a:t>
                      </a:r>
                      <a:endParaRPr lang="en-US" dirty="0"/>
                    </a:p>
                  </a:txBody>
                  <a:tcPr/>
                </a:tc>
                <a:tc>
                  <a:txBody>
                    <a:bodyPr/>
                    <a:lstStyle/>
                    <a:p>
                      <a:r>
                        <a:rPr lang="en-US" dirty="0" smtClean="0"/>
                        <a:t>7.)</a:t>
                      </a:r>
                      <a:r>
                        <a:rPr lang="en-US" baseline="0" dirty="0" smtClean="0"/>
                        <a:t> repetition of consonance</a:t>
                      </a:r>
                      <a:endParaRPr lang="en-US" dirty="0"/>
                    </a:p>
                  </a:txBody>
                  <a:tcPr/>
                </a:tc>
              </a:tr>
              <a:tr h="370840">
                <a:tc>
                  <a:txBody>
                    <a:bodyPr/>
                    <a:lstStyle/>
                    <a:p>
                      <a:r>
                        <a:rPr lang="en-US" dirty="0" smtClean="0"/>
                        <a:t>H. anaphora</a:t>
                      </a:r>
                      <a:endParaRPr lang="en-US" dirty="0"/>
                    </a:p>
                  </a:txBody>
                  <a:tcPr/>
                </a:tc>
                <a:tc>
                  <a:txBody>
                    <a:bodyPr/>
                    <a:lstStyle/>
                    <a:p>
                      <a:r>
                        <a:rPr lang="en-US" dirty="0" smtClean="0"/>
                        <a:t>8.) repetition</a:t>
                      </a:r>
                      <a:r>
                        <a:rPr lang="en-US" baseline="0" dirty="0" smtClean="0"/>
                        <a:t> of vowel sounds</a:t>
                      </a:r>
                      <a:endParaRPr lang="en-US" dirty="0"/>
                    </a:p>
                  </a:txBody>
                  <a:tcPr/>
                </a:tc>
              </a:tr>
              <a:tr h="370840">
                <a:tc>
                  <a:txBody>
                    <a:bodyPr/>
                    <a:lstStyle/>
                    <a:p>
                      <a:r>
                        <a:rPr lang="en-US" dirty="0" smtClean="0"/>
                        <a:t>I. euphemism</a:t>
                      </a:r>
                      <a:endParaRPr lang="en-US" dirty="0"/>
                    </a:p>
                  </a:txBody>
                  <a:tcPr/>
                </a:tc>
                <a:tc>
                  <a:txBody>
                    <a:bodyPr/>
                    <a:lstStyle/>
                    <a:p>
                      <a:r>
                        <a:rPr lang="en-US" dirty="0" smtClean="0"/>
                        <a:t>9.) “one small step for man, one giant step for mankind”</a:t>
                      </a:r>
                      <a:endParaRPr lang="en-US" dirty="0"/>
                    </a:p>
                  </a:txBody>
                  <a:tcPr/>
                </a:tc>
              </a:tr>
              <a:tr h="370840">
                <a:tc>
                  <a:txBody>
                    <a:bodyPr/>
                    <a:lstStyle/>
                    <a:p>
                      <a:endParaRPr lang="en-US"/>
                    </a:p>
                  </a:txBody>
                  <a:tcPr/>
                </a:tc>
                <a:tc>
                  <a:txBody>
                    <a:bodyPr/>
                    <a:lstStyle/>
                    <a:p>
                      <a:endParaRPr lang="en-US"/>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sz="quarter" idx="1"/>
          </p:nvPr>
        </p:nvSpPr>
        <p:spPr/>
        <p:txBody>
          <a:bodyPr/>
          <a:lstStyle/>
          <a:p>
            <a:r>
              <a:rPr lang="en-US" b="1" dirty="0" smtClean="0"/>
              <a:t>What two subjects were predominantly expressed in slave spirituals?</a:t>
            </a:r>
            <a:endParaRPr lang="en-US" dirty="0" smtClean="0"/>
          </a:p>
          <a:p>
            <a:pPr lvl="0">
              <a:buNone/>
            </a:pPr>
            <a:r>
              <a:rPr lang="en-US" dirty="0" smtClean="0"/>
              <a:t>A Christian values and the hardships of slavery</a:t>
            </a:r>
          </a:p>
          <a:p>
            <a:pPr lvl="0">
              <a:buNone/>
            </a:pPr>
            <a:r>
              <a:rPr lang="en-US" dirty="0" smtClean="0"/>
              <a:t>B Cultural myths and familial stories</a:t>
            </a:r>
          </a:p>
          <a:p>
            <a:pPr lvl="0">
              <a:buNone/>
            </a:pPr>
            <a:r>
              <a:rPr lang="en-US" dirty="0" smtClean="0"/>
              <a:t>C Christian values and family heritage</a:t>
            </a:r>
          </a:p>
          <a:p>
            <a:pPr lvl="0">
              <a:buNone/>
            </a:pPr>
            <a:r>
              <a:rPr lang="en-US" dirty="0" smtClean="0"/>
              <a:t>D The hardships of slavery and cultural traditions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Summarize “The Interesting Life of Oludah Equiano”</a:t>
            </a:r>
            <a:endParaRPr lang="en-US" dirty="0"/>
          </a:p>
        </p:txBody>
      </p:sp>
      <p:sp>
        <p:nvSpPr>
          <p:cNvPr id="3" name="Content Placeholder 2"/>
          <p:cNvSpPr>
            <a:spLocks noGrp="1"/>
          </p:cNvSpPr>
          <p:nvPr>
            <p:ph sz="quarter" idx="1"/>
          </p:nvPr>
        </p:nvSpPr>
        <p:spPr>
          <a:xfrm>
            <a:off x="2963078" y="2487612"/>
            <a:ext cx="5802969" cy="3608387"/>
          </a:xfrm>
        </p:spPr>
        <p:txBody>
          <a:bodyPr/>
          <a:lstStyle/>
          <a:p>
            <a:r>
              <a:rPr lang="en-US" dirty="0" smtClean="0"/>
              <a:t>-How did he become educated?</a:t>
            </a:r>
          </a:p>
          <a:p>
            <a:r>
              <a:rPr lang="en-US" dirty="0" smtClean="0"/>
              <a:t>-What examples of death did he witness?</a:t>
            </a:r>
          </a:p>
          <a:p>
            <a:r>
              <a:rPr lang="en-US" dirty="0" smtClean="0"/>
              <a:t>-When did he find hope?</a:t>
            </a:r>
            <a:endParaRPr lang="en-US" dirty="0"/>
          </a:p>
        </p:txBody>
      </p:sp>
      <p:pic>
        <p:nvPicPr>
          <p:cNvPr id="74754" name="Picture 2"/>
          <p:cNvPicPr>
            <a:picLocks noChangeAspect="1" noChangeArrowheads="1"/>
          </p:cNvPicPr>
          <p:nvPr/>
        </p:nvPicPr>
        <p:blipFill>
          <a:blip r:embed="rId2"/>
          <a:srcRect/>
          <a:stretch>
            <a:fillRect/>
          </a:stretch>
        </p:blipFill>
        <p:spPr bwMode="auto">
          <a:xfrm>
            <a:off x="892175" y="2487613"/>
            <a:ext cx="1663700" cy="2362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on this…</a:t>
            </a:r>
            <a:endParaRPr lang="en-US" dirty="0"/>
          </a:p>
        </p:txBody>
      </p:sp>
      <p:sp>
        <p:nvSpPr>
          <p:cNvPr id="3" name="Content Placeholder 2"/>
          <p:cNvSpPr>
            <a:spLocks noGrp="1"/>
          </p:cNvSpPr>
          <p:nvPr>
            <p:ph sz="quarter" idx="1"/>
          </p:nvPr>
        </p:nvSpPr>
        <p:spPr/>
        <p:txBody>
          <a:bodyPr/>
          <a:lstStyle/>
          <a:p>
            <a:r>
              <a:rPr lang="en-US" dirty="0" smtClean="0"/>
              <a:t>1.) What themes set American literature apart from other early literature?</a:t>
            </a:r>
          </a:p>
          <a:p>
            <a:endParaRPr lang="en-US" dirty="0" smtClean="0"/>
          </a:p>
          <a:p>
            <a:endParaRPr lang="en-US" dirty="0" smtClean="0"/>
          </a:p>
          <a:p>
            <a:r>
              <a:rPr lang="en-US" dirty="0" smtClean="0"/>
              <a:t>2.) How did the literature of the European colonists differ from that of the Native Americans?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sz="quarter" idx="1"/>
          </p:nvPr>
        </p:nvSpPr>
        <p:spPr/>
        <p:txBody>
          <a:bodyPr/>
          <a:lstStyle/>
          <a:p>
            <a:r>
              <a:rPr lang="en-US" b="1" dirty="0" smtClean="0"/>
              <a:t>What two subjects were predominantly expressed in slave spirituals?</a:t>
            </a:r>
            <a:endParaRPr lang="en-US" dirty="0" smtClean="0"/>
          </a:p>
          <a:p>
            <a:pPr lvl="0">
              <a:buNone/>
            </a:pPr>
            <a:r>
              <a:rPr lang="en-US" dirty="0" smtClean="0"/>
              <a:t>A </a:t>
            </a:r>
            <a:r>
              <a:rPr lang="en-US" dirty="0" smtClean="0">
                <a:solidFill>
                  <a:srgbClr val="FF0000"/>
                </a:solidFill>
              </a:rPr>
              <a:t>Christian values and the hardships of slavery</a:t>
            </a:r>
          </a:p>
          <a:p>
            <a:pPr lvl="0">
              <a:buNone/>
            </a:pPr>
            <a:r>
              <a:rPr lang="en-US" dirty="0" smtClean="0"/>
              <a:t>B Cultural myths and familial stories</a:t>
            </a:r>
          </a:p>
          <a:p>
            <a:pPr lvl="0">
              <a:buNone/>
            </a:pPr>
            <a:r>
              <a:rPr lang="en-US" dirty="0" smtClean="0"/>
              <a:t>C Christian values and family heritage</a:t>
            </a:r>
          </a:p>
          <a:p>
            <a:pPr lvl="0">
              <a:buNone/>
            </a:pPr>
            <a:r>
              <a:rPr lang="en-US" dirty="0" smtClean="0"/>
              <a:t>D The hardships of slavery and cultural traditions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 review…</a:t>
            </a:r>
            <a:endParaRPr lang="en-US" dirty="0"/>
          </a:p>
        </p:txBody>
      </p:sp>
      <p:sp>
        <p:nvSpPr>
          <p:cNvPr id="3" name="Content Placeholder 2"/>
          <p:cNvSpPr>
            <a:spLocks noGrp="1"/>
          </p:cNvSpPr>
          <p:nvPr>
            <p:ph sz="quarter" idx="1"/>
          </p:nvPr>
        </p:nvSpPr>
        <p:spPr/>
        <p:txBody>
          <a:bodyPr/>
          <a:lstStyle/>
          <a:p>
            <a:r>
              <a:rPr lang="en-US" dirty="0" smtClean="0"/>
              <a:t>MLA FORMAT</a:t>
            </a:r>
          </a:p>
          <a:p>
            <a:r>
              <a:rPr lang="en-US" dirty="0" smtClean="0"/>
              <a:t>IN-TEXT CITATIONS</a:t>
            </a:r>
          </a:p>
          <a:p>
            <a:r>
              <a:rPr lang="en-US" smtClean="0"/>
              <a:t>WORKS CITED</a:t>
            </a: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ONE: The isms</a:t>
            </a:r>
            <a:endParaRPr lang="en-US" dirty="0"/>
          </a:p>
        </p:txBody>
      </p:sp>
      <p:sp>
        <p:nvSpPr>
          <p:cNvPr id="3" name="Content Placeholder 2"/>
          <p:cNvSpPr>
            <a:spLocks noGrp="1"/>
          </p:cNvSpPr>
          <p:nvPr>
            <p:ph sz="quarter" idx="1"/>
          </p:nvPr>
        </p:nvSpPr>
        <p:spPr/>
        <p:txBody>
          <a:bodyPr>
            <a:normAutofit/>
          </a:bodyPr>
          <a:lstStyle/>
          <a:p>
            <a:r>
              <a:rPr lang="en-US" sz="7200" dirty="0" smtClean="0">
                <a:solidFill>
                  <a:srgbClr val="FF0000"/>
                </a:solidFill>
              </a:rPr>
              <a:t>LET’S REVIEW!</a:t>
            </a:r>
            <a:endParaRPr lang="en-US" sz="7200" dirty="0">
              <a:solidFill>
                <a:srgbClr val="FF0000"/>
              </a:solidFill>
            </a:endParaRPr>
          </a:p>
        </p:txBody>
      </p:sp>
      <p:pic>
        <p:nvPicPr>
          <p:cNvPr id="26626" name="Picture 2"/>
          <p:cNvPicPr>
            <a:picLocks noChangeAspect="1" noChangeArrowheads="1"/>
          </p:cNvPicPr>
          <p:nvPr/>
        </p:nvPicPr>
        <p:blipFill>
          <a:blip r:embed="rId2"/>
          <a:srcRect/>
          <a:stretch>
            <a:fillRect/>
          </a:stretch>
        </p:blipFill>
        <p:spPr bwMode="auto">
          <a:xfrm>
            <a:off x="2780757" y="3014247"/>
            <a:ext cx="4000500" cy="2032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mythology?</a:t>
            </a:r>
            <a:endParaRPr lang="en-US" dirty="0"/>
          </a:p>
        </p:txBody>
      </p:sp>
      <p:sp>
        <p:nvSpPr>
          <p:cNvPr id="3" name="Content Placeholder 2"/>
          <p:cNvSpPr>
            <a:spLocks noGrp="1"/>
          </p:cNvSpPr>
          <p:nvPr>
            <p:ph sz="quarter" idx="1"/>
          </p:nvPr>
        </p:nvSpPr>
        <p:spPr/>
        <p:txBody>
          <a:bodyPr/>
          <a:lstStyle/>
          <a:p>
            <a:pPr lvl="0"/>
            <a:r>
              <a:rPr lang="en-US" dirty="0" smtClean="0"/>
              <a:t>to explain the unknown</a:t>
            </a:r>
          </a:p>
          <a:p>
            <a:pPr lvl="0"/>
            <a:r>
              <a:rPr lang="en-US" dirty="0" smtClean="0"/>
              <a:t>to entertain the masses</a:t>
            </a:r>
          </a:p>
          <a:p>
            <a:pPr lvl="0"/>
            <a:r>
              <a:rPr lang="en-US" dirty="0" smtClean="0"/>
              <a:t>to accurately record history</a:t>
            </a:r>
          </a:p>
          <a:p>
            <a:pPr lvl="0"/>
            <a:r>
              <a:rPr lang="en-US" dirty="0" smtClean="0"/>
              <a:t>to give people something to believe in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mythology?</a:t>
            </a:r>
            <a:endParaRPr lang="en-US" dirty="0"/>
          </a:p>
        </p:txBody>
      </p:sp>
      <p:sp>
        <p:nvSpPr>
          <p:cNvPr id="3" name="Content Placeholder 2"/>
          <p:cNvSpPr>
            <a:spLocks noGrp="1"/>
          </p:cNvSpPr>
          <p:nvPr>
            <p:ph sz="quarter" idx="1"/>
          </p:nvPr>
        </p:nvSpPr>
        <p:spPr/>
        <p:txBody>
          <a:bodyPr/>
          <a:lstStyle/>
          <a:p>
            <a:pPr lvl="0"/>
            <a:r>
              <a:rPr lang="en-US" dirty="0" smtClean="0">
                <a:solidFill>
                  <a:srgbClr val="FF0000"/>
                </a:solidFill>
              </a:rPr>
              <a:t>to explain the unknown</a:t>
            </a:r>
          </a:p>
          <a:p>
            <a:pPr lvl="0"/>
            <a:r>
              <a:rPr lang="en-US" dirty="0" smtClean="0"/>
              <a:t>to entertain the masses</a:t>
            </a:r>
          </a:p>
          <a:p>
            <a:pPr lvl="0"/>
            <a:r>
              <a:rPr lang="en-US" dirty="0" smtClean="0"/>
              <a:t>to accurately record history</a:t>
            </a:r>
          </a:p>
          <a:p>
            <a:pPr lvl="0"/>
            <a:r>
              <a:rPr lang="en-US" dirty="0" smtClean="0"/>
              <a:t>to give people something to believe in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REMEMBER THESE ORAL MYTHS?</a:t>
            </a:r>
            <a:endParaRPr lang="en-US" dirty="0"/>
          </a:p>
        </p:txBody>
      </p:sp>
      <p:graphicFrame>
        <p:nvGraphicFramePr>
          <p:cNvPr id="4" name="Content Placeholder 3"/>
          <p:cNvGraphicFramePr>
            <a:graphicFrameLocks noGrp="1"/>
          </p:cNvGraphicFramePr>
          <p:nvPr>
            <p:ph sz="quarter" idx="1"/>
          </p:nvPr>
        </p:nvGraphicFramePr>
        <p:xfrm>
          <a:off x="612775" y="1600200"/>
          <a:ext cx="8153400" cy="457200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r>
                        <a:rPr lang="en-US" dirty="0" smtClean="0"/>
                        <a:t>The Earth</a:t>
                      </a:r>
                      <a:r>
                        <a:rPr lang="en-US" baseline="0" dirty="0" smtClean="0"/>
                        <a:t> on A Turtle’s Back</a:t>
                      </a:r>
                      <a:endParaRPr lang="en-US" dirty="0"/>
                    </a:p>
                  </a:txBody>
                  <a:tcPr/>
                </a:tc>
                <a:tc>
                  <a:txBody>
                    <a:bodyPr/>
                    <a:lstStyle/>
                    <a:p>
                      <a:r>
                        <a:rPr lang="en-US" dirty="0" smtClean="0"/>
                        <a:t>When Grizzlies Walked Upright</a:t>
                      </a:r>
                      <a:endParaRPr lang="en-US" dirty="0"/>
                    </a:p>
                  </a:txBody>
                  <a:tcPr/>
                </a:tc>
                <a:tc>
                  <a:txBody>
                    <a:bodyPr/>
                    <a:lstStyle/>
                    <a:p>
                      <a:r>
                        <a:rPr lang="en-US" dirty="0" smtClean="0"/>
                        <a:t>Iroquois</a:t>
                      </a:r>
                      <a:r>
                        <a:rPr lang="en-US" baseline="0" dirty="0" smtClean="0"/>
                        <a:t> Constitution</a:t>
                      </a:r>
                      <a:endParaRPr lang="en-US" dirty="0"/>
                    </a:p>
                  </a:txBody>
                  <a:tcPr/>
                </a:tc>
              </a:tr>
              <a:tr h="370840">
                <a:tc>
                  <a:txBody>
                    <a:bodyPr/>
                    <a:lstStyle/>
                    <a:p>
                      <a:r>
                        <a:rPr lang="en-US" dirty="0" smtClean="0"/>
                        <a:t>-role of nature</a:t>
                      </a:r>
                    </a:p>
                    <a:p>
                      <a:r>
                        <a:rPr lang="en-US" dirty="0" smtClean="0"/>
                        <a:t>-characters</a:t>
                      </a:r>
                    </a:p>
                    <a:p>
                      <a:r>
                        <a:rPr lang="en-US" dirty="0" smtClean="0"/>
                        <a:t>-myth</a:t>
                      </a:r>
                      <a:r>
                        <a:rPr lang="en-US" baseline="0" dirty="0" smtClean="0"/>
                        <a:t> tropes</a:t>
                      </a:r>
                      <a:endParaRPr lang="en-US" dirty="0"/>
                    </a:p>
                  </a:txBody>
                  <a:tcPr/>
                </a:tc>
                <a:tc>
                  <a:txBody>
                    <a:bodyPr/>
                    <a:lstStyle/>
                    <a:p>
                      <a:r>
                        <a:rPr lang="en-US" dirty="0" smtClean="0"/>
                        <a:t>-role of nature</a:t>
                      </a:r>
                    </a:p>
                    <a:p>
                      <a:r>
                        <a:rPr lang="en-US" dirty="0" smtClean="0"/>
                        <a:t>-characters</a:t>
                      </a:r>
                    </a:p>
                    <a:p>
                      <a:r>
                        <a:rPr lang="en-US" dirty="0" smtClean="0"/>
                        <a:t>-myth tropes</a:t>
                      </a:r>
                      <a:endParaRPr lang="en-US" dirty="0"/>
                    </a:p>
                  </a:txBody>
                  <a:tcPr/>
                </a:tc>
                <a:tc>
                  <a:txBody>
                    <a:bodyPr/>
                    <a:lstStyle/>
                    <a:p>
                      <a:r>
                        <a:rPr lang="en-US" dirty="0" smtClean="0"/>
                        <a:t>-role of nature</a:t>
                      </a:r>
                    </a:p>
                    <a:p>
                      <a:r>
                        <a:rPr lang="en-US" dirty="0" smtClean="0"/>
                        <a:t>-characters</a:t>
                      </a:r>
                    </a:p>
                    <a:p>
                      <a:r>
                        <a:rPr lang="en-US" dirty="0" smtClean="0"/>
                        <a:t>-myth</a:t>
                      </a:r>
                      <a:r>
                        <a:rPr lang="en-US" baseline="0" dirty="0" smtClean="0"/>
                        <a:t> tropes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a:txBody>
                  <a:tcPr/>
                </a:tc>
              </a:tr>
            </a:tbl>
          </a:graphicData>
        </a:graphic>
      </p:graphicFrame>
      <p:pic>
        <p:nvPicPr>
          <p:cNvPr id="5" name="Picture 4" descr="imgres-1.jpg"/>
          <p:cNvPicPr>
            <a:picLocks noChangeAspect="1"/>
          </p:cNvPicPr>
          <p:nvPr/>
        </p:nvPicPr>
        <p:blipFill>
          <a:blip r:embed="rId2"/>
          <a:stretch>
            <a:fillRect/>
          </a:stretch>
        </p:blipFill>
        <p:spPr>
          <a:xfrm>
            <a:off x="612648" y="3429000"/>
            <a:ext cx="2591002" cy="2743200"/>
          </a:xfrm>
          <a:prstGeom prst="rect">
            <a:avLst/>
          </a:prstGeom>
        </p:spPr>
      </p:pic>
      <p:pic>
        <p:nvPicPr>
          <p:cNvPr id="6" name="Picture 5" descr="images.jpg"/>
          <p:cNvPicPr>
            <a:picLocks noChangeAspect="1"/>
          </p:cNvPicPr>
          <p:nvPr/>
        </p:nvPicPr>
        <p:blipFill>
          <a:blip r:embed="rId3"/>
          <a:stretch>
            <a:fillRect/>
          </a:stretch>
        </p:blipFill>
        <p:spPr>
          <a:xfrm>
            <a:off x="3405015" y="3429000"/>
            <a:ext cx="2344436" cy="2743200"/>
          </a:xfrm>
          <a:prstGeom prst="rect">
            <a:avLst/>
          </a:prstGeom>
        </p:spPr>
      </p:pic>
      <p:pic>
        <p:nvPicPr>
          <p:cNvPr id="7" name="Picture 6" descr="imgres-1.jpg"/>
          <p:cNvPicPr>
            <a:picLocks noChangeAspect="1"/>
          </p:cNvPicPr>
          <p:nvPr/>
        </p:nvPicPr>
        <p:blipFill>
          <a:blip r:embed="rId4"/>
          <a:stretch>
            <a:fillRect/>
          </a:stretch>
        </p:blipFill>
        <p:spPr>
          <a:xfrm>
            <a:off x="6056459" y="3429000"/>
            <a:ext cx="2709589" cy="2743200"/>
          </a:xfrm>
          <a:prstGeom prst="rect">
            <a:avLst/>
          </a:prstGeom>
        </p:spPr>
      </p:pic>
      <p:sp>
        <p:nvSpPr>
          <p:cNvPr id="8" name="TextBox 7"/>
          <p:cNvSpPr txBox="1"/>
          <p:nvPr/>
        </p:nvSpPr>
        <p:spPr>
          <a:xfrm>
            <a:off x="1606882" y="6401232"/>
            <a:ext cx="6958834" cy="369332"/>
          </a:xfrm>
          <a:prstGeom prst="rect">
            <a:avLst/>
          </a:prstGeom>
          <a:noFill/>
        </p:spPr>
        <p:txBody>
          <a:bodyPr wrap="square" rtlCol="0">
            <a:spAutoFit/>
          </a:bodyPr>
          <a:lstStyle/>
          <a:p>
            <a:r>
              <a:rPr lang="en-US" dirty="0" smtClean="0"/>
              <a:t>Let’s take a moment and review the plot and morals in each story.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5504</TotalTime>
  <Words>1887</Words>
  <Application>Microsoft Macintosh PowerPoint</Application>
  <PresentationFormat>On-screen Show (4:3)</PresentationFormat>
  <Paragraphs>254</Paragraphs>
  <Slides>51</Slides>
  <Notes>1</Notes>
  <HiddenSlides>0</HiddenSlides>
  <MMClips>0</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Median</vt:lpstr>
      <vt:lpstr>2017 English 11 Final SEMESTER ONE </vt:lpstr>
      <vt:lpstr>WHAT WILL YOU FINAL BE?</vt:lpstr>
      <vt:lpstr>What best describes the relationship between place and literature?</vt:lpstr>
      <vt:lpstr>What best describes the relationship between place and literature?</vt:lpstr>
      <vt:lpstr>Think on this…</vt:lpstr>
      <vt:lpstr>SEMESTER ONE: The isms</vt:lpstr>
      <vt:lpstr>What is the purpose of mythology?</vt:lpstr>
      <vt:lpstr>What is the purpose of mythology?</vt:lpstr>
      <vt:lpstr>REMEMBER THESE ORAL MYTHS?</vt:lpstr>
      <vt:lpstr>Slide 10</vt:lpstr>
      <vt:lpstr>Slide 11</vt:lpstr>
      <vt:lpstr>Slide 12</vt:lpstr>
      <vt:lpstr>Slide 13</vt:lpstr>
      <vt:lpstr>Slide 14</vt:lpstr>
      <vt:lpstr>Slide 15</vt:lpstr>
      <vt:lpstr>Slide 16</vt:lpstr>
      <vt:lpstr>Literary Consequences of 1492</vt:lpstr>
      <vt:lpstr>REVIEW</vt:lpstr>
      <vt:lpstr>“Sinners in the Hands of An Angry God”</vt:lpstr>
      <vt:lpstr>REVIEW</vt:lpstr>
      <vt:lpstr>LIT TERMS:</vt:lpstr>
      <vt:lpstr>LIT TERMS:</vt:lpstr>
      <vt:lpstr>LITERATURE TIMELINE…</vt:lpstr>
      <vt:lpstr>Puritanism</vt:lpstr>
      <vt:lpstr>Examples of Puritanism</vt:lpstr>
      <vt:lpstr>What is Puritan predestination?</vt:lpstr>
      <vt:lpstr>What is Puritan predestination?</vt:lpstr>
      <vt:lpstr>WITCH TESTS!</vt:lpstr>
      <vt:lpstr>What are these?</vt:lpstr>
      <vt:lpstr>What situation was Arthur Miller contesting when he wrote The Crucible?</vt:lpstr>
      <vt:lpstr>Why doesn’t John Proctor like to go to church?</vt:lpstr>
      <vt:lpstr>Why doesn’t John Proctor like to go to church?</vt:lpstr>
      <vt:lpstr>QUESTION?</vt:lpstr>
      <vt:lpstr>CONFLICTS:</vt:lpstr>
      <vt:lpstr>QUESTION</vt:lpstr>
      <vt:lpstr>QUESTION</vt:lpstr>
      <vt:lpstr>QUESTION?</vt:lpstr>
      <vt:lpstr>WORRIED?</vt:lpstr>
      <vt:lpstr>RATIONALISM!!!!!</vt:lpstr>
      <vt:lpstr>Slide 40</vt:lpstr>
      <vt:lpstr>GENTRIFICATION</vt:lpstr>
      <vt:lpstr>Point/Counterpoint</vt:lpstr>
      <vt:lpstr>Slide 43</vt:lpstr>
      <vt:lpstr>Slide 44</vt:lpstr>
      <vt:lpstr>PATRICK HENRY</vt:lpstr>
      <vt:lpstr>RHETORICAL APPEALS</vt:lpstr>
      <vt:lpstr>RHETORICAL DEVICES</vt:lpstr>
      <vt:lpstr>SLAVERY</vt:lpstr>
      <vt:lpstr>Summarize “The Interesting Life of Oludah Equiano”</vt:lpstr>
      <vt:lpstr>SLAVERY</vt:lpstr>
      <vt:lpstr>Make sure you review…</vt:lpstr>
    </vt:vector>
  </TitlesOfParts>
  <Company>LUSD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AMERICAN LIT PT 2 </dc:title>
  <dc:creator>Teacher</dc:creator>
  <cp:lastModifiedBy>Angie Engelbert</cp:lastModifiedBy>
  <cp:revision>12</cp:revision>
  <dcterms:created xsi:type="dcterms:W3CDTF">2017-12-18T02:53:36Z</dcterms:created>
  <dcterms:modified xsi:type="dcterms:W3CDTF">2017-12-18T03:42:14Z</dcterms:modified>
</cp:coreProperties>
</file>