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7" r:id="rId2"/>
    <p:sldId id="256" r:id="rId3"/>
    <p:sldId id="258" r:id="rId4"/>
    <p:sldId id="259" r:id="rId5"/>
    <p:sldId id="260" r:id="rId6"/>
    <p:sldId id="261" r:id="rId7"/>
    <p:sldId id="262" r:id="rId8"/>
    <p:sldId id="263" r:id="rId9"/>
    <p:sldId id="273" r:id="rId10"/>
    <p:sldId id="274" r:id="rId11"/>
    <p:sldId id="275" r:id="rId12"/>
    <p:sldId id="271" r:id="rId13"/>
    <p:sldId id="272" r:id="rId14"/>
    <p:sldId id="264" r:id="rId15"/>
    <p:sldId id="265" r:id="rId16"/>
    <p:sldId id="266" r:id="rId17"/>
    <p:sldId id="267" r:id="rId18"/>
    <p:sldId id="269" r:id="rId19"/>
    <p:sldId id="270" r:id="rId20"/>
    <p:sldId id="26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showGuide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3F4FE67-E80C-CF4A-9EBE-4AC8B1A60C66}" type="datetimeFigureOut">
              <a:rPr lang="en-US" smtClean="0"/>
              <a:pPr/>
              <a:t>9/4/17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989DACB-8F80-F141-8140-43497B662F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F4FE67-E80C-CF4A-9EBE-4AC8B1A60C66}" type="datetimeFigureOut">
              <a:rPr lang="en-US" smtClean="0"/>
              <a:pPr/>
              <a:t>9/4/17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9DACB-8F80-F141-8140-43497B662F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3F4FE67-E80C-CF4A-9EBE-4AC8B1A60C66}" type="datetimeFigureOut">
              <a:rPr lang="en-US" smtClean="0"/>
              <a:pPr/>
              <a:t>9/4/17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989DACB-8F80-F141-8140-43497B662F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F4FE67-E80C-CF4A-9EBE-4AC8B1A60C66}" type="datetimeFigureOut">
              <a:rPr lang="en-US" smtClean="0"/>
              <a:pPr/>
              <a:t>9/4/17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989DACB-8F80-F141-8140-43497B662F0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3F4FE67-E80C-CF4A-9EBE-4AC8B1A60C66}" type="datetimeFigureOut">
              <a:rPr lang="en-US" smtClean="0"/>
              <a:pPr/>
              <a:t>9/4/17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989DACB-8F80-F141-8140-43497B662F0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3F4FE67-E80C-CF4A-9EBE-4AC8B1A60C66}" type="datetimeFigureOut">
              <a:rPr lang="en-US" smtClean="0"/>
              <a:pPr/>
              <a:t>9/4/17</a:t>
            </a:fld>
            <a:endParaRPr lang="en-US"/>
          </a:p>
        </p:txBody>
      </p:sp>
      <p:sp>
        <p:nvSpPr>
          <p:cNvPr id="10" name="Slide Number Placeholder 9"/>
          <p:cNvSpPr>
            <a:spLocks noGrp="1"/>
          </p:cNvSpPr>
          <p:nvPr>
            <p:ph type="sldNum" sz="quarter" idx="16"/>
          </p:nvPr>
        </p:nvSpPr>
        <p:spPr/>
        <p:txBody>
          <a:bodyPr rtlCol="0"/>
          <a:lstStyle/>
          <a:p>
            <a:fld id="{0989DACB-8F80-F141-8140-43497B662F0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3F4FE67-E80C-CF4A-9EBE-4AC8B1A60C66}" type="datetimeFigureOut">
              <a:rPr lang="en-US" smtClean="0"/>
              <a:pPr/>
              <a:t>9/4/17</a:t>
            </a:fld>
            <a:endParaRPr lang="en-US"/>
          </a:p>
        </p:txBody>
      </p:sp>
      <p:sp>
        <p:nvSpPr>
          <p:cNvPr id="12" name="Slide Number Placeholder 11"/>
          <p:cNvSpPr>
            <a:spLocks noGrp="1"/>
          </p:cNvSpPr>
          <p:nvPr>
            <p:ph type="sldNum" sz="quarter" idx="16"/>
          </p:nvPr>
        </p:nvSpPr>
        <p:spPr/>
        <p:txBody>
          <a:bodyPr rtlCol="0"/>
          <a:lstStyle/>
          <a:p>
            <a:fld id="{0989DACB-8F80-F141-8140-43497B662F0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F4FE67-E80C-CF4A-9EBE-4AC8B1A60C66}" type="datetimeFigureOut">
              <a:rPr lang="en-US" smtClean="0"/>
              <a:pPr/>
              <a:t>9/4/17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989DACB-8F80-F141-8140-43497B662F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4FE67-E80C-CF4A-9EBE-4AC8B1A60C66}" type="datetimeFigureOut">
              <a:rPr lang="en-US" smtClean="0"/>
              <a:pPr/>
              <a:t>9/4/17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989DACB-8F80-F141-8140-43497B662F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3F4FE67-E80C-CF4A-9EBE-4AC8B1A60C66}" type="datetimeFigureOut">
              <a:rPr lang="en-US" smtClean="0"/>
              <a:pPr/>
              <a:t>9/4/17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989DACB-8F80-F141-8140-43497B662F0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3F4FE67-E80C-CF4A-9EBE-4AC8B1A60C66}" type="datetimeFigureOut">
              <a:rPr lang="en-US" smtClean="0"/>
              <a:pPr/>
              <a:t>9/4/17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989DACB-8F80-F141-8140-43497B662F0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3F4FE67-E80C-CF4A-9EBE-4AC8B1A60C66}" type="datetimeFigureOut">
              <a:rPr lang="en-US" smtClean="0"/>
              <a:pPr/>
              <a:t>9/4/17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989DACB-8F80-F141-8140-43497B662F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_qqrZy03HV8"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a:t>
            </a:r>
            <a:r>
              <a:rPr lang="en-US" dirty="0" smtClean="0"/>
              <a:t>#1     Wednesday</a:t>
            </a:r>
            <a:endParaRPr lang="en-US" dirty="0"/>
          </a:p>
        </p:txBody>
      </p:sp>
      <p:sp>
        <p:nvSpPr>
          <p:cNvPr id="3" name="Content Placeholder 2"/>
          <p:cNvSpPr>
            <a:spLocks noGrp="1"/>
          </p:cNvSpPr>
          <p:nvPr>
            <p:ph sz="quarter" idx="1"/>
          </p:nvPr>
        </p:nvSpPr>
        <p:spPr/>
        <p:txBody>
          <a:bodyPr/>
          <a:lstStyle/>
          <a:p>
            <a:r>
              <a:rPr lang="en-US" dirty="0" smtClean="0"/>
              <a:t>1.</a:t>
            </a:r>
            <a:r>
              <a:rPr lang="en-US" dirty="0" smtClean="0"/>
              <a:t>) Why did Native American languages disappear?</a:t>
            </a:r>
          </a:p>
          <a:p>
            <a:r>
              <a:rPr lang="en-US" dirty="0" smtClean="0"/>
              <a:t>2.) Why did the Sky Chief hate his grandchildren?</a:t>
            </a:r>
          </a:p>
          <a:p>
            <a:r>
              <a:rPr lang="en-US" dirty="0" smtClean="0"/>
              <a:t>3.) How did he Europeans and the Native Americans view the land differently?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“THE IROQUOIS CONSTITUTION”</a:t>
            </a:r>
            <a:endParaRPr lang="en-US" dirty="0"/>
          </a:p>
        </p:txBody>
      </p:sp>
      <p:pic>
        <p:nvPicPr>
          <p:cNvPr id="4" name="Content Placeholder 3" descr="Unknown-2.jpeg"/>
          <p:cNvPicPr>
            <a:picLocks noGrp="1" noChangeAspect="1"/>
          </p:cNvPicPr>
          <p:nvPr>
            <p:ph sz="quarter" idx="1"/>
          </p:nvPr>
        </p:nvPicPr>
        <p:blipFill>
          <a:blip r:embed="rId2"/>
          <a:srcRect l="-13610" r="-13610"/>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FOLDABLE</a:t>
            </a:r>
            <a:endParaRPr lang="en-US" dirty="0"/>
          </a:p>
        </p:txBody>
      </p:sp>
      <p:sp>
        <p:nvSpPr>
          <p:cNvPr id="3" name="Content Placeholder 2"/>
          <p:cNvSpPr>
            <a:spLocks noGrp="1"/>
          </p:cNvSpPr>
          <p:nvPr>
            <p:ph sz="quarter" idx="1"/>
          </p:nvPr>
        </p:nvSpPr>
        <p:spPr/>
        <p:txBody>
          <a:bodyPr/>
          <a:lstStyle/>
          <a:p>
            <a:r>
              <a:rPr lang="en-US" dirty="0" smtClean="0"/>
              <a:t>SEE EXAMPLE IN CLASS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a:t>
            </a:r>
            <a:r>
              <a:rPr lang="en-US" dirty="0" smtClean="0"/>
              <a:t>#2 FRIDAY</a:t>
            </a:r>
            <a:endParaRPr lang="en-US" dirty="0"/>
          </a:p>
        </p:txBody>
      </p:sp>
      <p:sp>
        <p:nvSpPr>
          <p:cNvPr id="3" name="Content Placeholder 2"/>
          <p:cNvSpPr>
            <a:spLocks noGrp="1"/>
          </p:cNvSpPr>
          <p:nvPr>
            <p:ph sz="quarter" idx="1"/>
          </p:nvPr>
        </p:nvSpPr>
        <p:spPr/>
        <p:txBody>
          <a:bodyPr>
            <a:normAutofit/>
          </a:bodyPr>
          <a:lstStyle/>
          <a:p>
            <a:r>
              <a:rPr lang="en-US" dirty="0" smtClean="0"/>
              <a:t>1.) When a piece of literature is labeled “Literature of Witness,” what does this mean?</a:t>
            </a:r>
          </a:p>
          <a:p>
            <a:pPr>
              <a:buNone/>
            </a:pPr>
            <a:endParaRPr lang="en-US" dirty="0" smtClean="0"/>
          </a:p>
          <a:p>
            <a:r>
              <a:rPr lang="en-US" dirty="0" smtClean="0"/>
              <a:t>2.) Who replaced the native American slave labor in the New World and when?</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#4 9/12/14 DAY I</a:t>
            </a:r>
            <a:endParaRPr lang="en-US" dirty="0"/>
          </a:p>
        </p:txBody>
      </p:sp>
      <p:sp>
        <p:nvSpPr>
          <p:cNvPr id="3" name="Content Placeholder 2"/>
          <p:cNvSpPr>
            <a:spLocks noGrp="1"/>
          </p:cNvSpPr>
          <p:nvPr>
            <p:ph sz="quarter" idx="1"/>
          </p:nvPr>
        </p:nvSpPr>
        <p:spPr/>
        <p:txBody>
          <a:bodyPr/>
          <a:lstStyle/>
          <a:p>
            <a:r>
              <a:rPr lang="en-US" dirty="0" smtClean="0"/>
              <a:t>1.) What is the difference between mood and tone? How did the written tone of Edward’s words differ from how he actually presented his sermon, “Sinners in the Hands of an Angry God”?</a:t>
            </a:r>
            <a:endParaRPr lang="en-US" smtClean="0"/>
          </a:p>
          <a:p>
            <a:endParaRPr lang="en-US" smtClean="0"/>
          </a:p>
          <a:p>
            <a:r>
              <a:rPr lang="en-US" dirty="0" smtClean="0"/>
              <a:t>2.) Why did the Puritans separate from the Church of England?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Pilgrim and Puritan</a:t>
            </a:r>
            <a:endParaRPr lang="en-US" dirty="0"/>
          </a:p>
        </p:txBody>
      </p:sp>
      <p:sp>
        <p:nvSpPr>
          <p:cNvPr id="3" name="Content Placeholder 2"/>
          <p:cNvSpPr>
            <a:spLocks noGrp="1"/>
          </p:cNvSpPr>
          <p:nvPr>
            <p:ph sz="quarter" idx="1"/>
          </p:nvPr>
        </p:nvSpPr>
        <p:spPr/>
        <p:txBody>
          <a:bodyPr>
            <a:normAutofit fontScale="47500" lnSpcReduction="20000"/>
          </a:bodyPr>
          <a:lstStyle/>
          <a:p>
            <a:pPr lvl="0"/>
            <a:r>
              <a:rPr lang="en-US" dirty="0" smtClean="0"/>
              <a:t>The English settlers who established Plymouth Plantation in 1620 (later known as the Pilgrims) and the English Puritans who established a settlement in Boston in 1630 shared a wish to purify Christian belief and practice.</a:t>
            </a:r>
          </a:p>
          <a:p>
            <a:pPr lvl="0"/>
            <a:r>
              <a:rPr lang="en-US" dirty="0" smtClean="0"/>
              <a:t>The Pilgrims advocated separating from the established Church of England, while the Puritans hoped to purify it from within.  By 1691, the Pilgrims had been subsumed by the Massachusetts Bay colony, and the two groups merged.</a:t>
            </a:r>
          </a:p>
          <a:p>
            <a:pPr lvl="0"/>
            <a:r>
              <a:rPr lang="en-US" dirty="0" smtClean="0"/>
              <a:t>Both the Pilgrims and the Puritan settlements were commercial enterprises as well as religious ones.  They were backed by investors in England and included secular settlers who came to America for economic opportunity rather than out of religious conviction.</a:t>
            </a:r>
          </a:p>
          <a:p>
            <a:pPr lvl="0"/>
            <a:r>
              <a:rPr lang="en-US" dirty="0" smtClean="0"/>
              <a:t>Puritans and Pilgrims accepted John Calvin’s doctrine of election, holding that God had chosen, or “elected” before their birth those he would save and those he would damn eternally.</a:t>
            </a:r>
          </a:p>
          <a:p>
            <a:pPr lvl="0"/>
            <a:r>
              <a:rPr lang="en-US" dirty="0" smtClean="0"/>
              <a:t>While the doctrine of election can seem harsh, there was also joy in Puritan life, often as a result of meditations on Christ’s redeeming power.</a:t>
            </a:r>
          </a:p>
          <a:p>
            <a:pPr lvl="0"/>
            <a:r>
              <a:rPr lang="en-US" dirty="0" smtClean="0"/>
              <a:t>Puritan churches administered the sacrament of communion only to those who had become church members by standing before their minister and elders and giving an account of their conversion.  This process contributed to the Puritans’ sense of being a special, or chosen, few—a concept John Winthrop gave voice to when he exhorted the immigrants to the Bay Colony to live as a shining example to all other peoples as “a city upon a hill.”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in Tongues</a:t>
            </a:r>
            <a:endParaRPr lang="en-US" dirty="0"/>
          </a:p>
        </p:txBody>
      </p:sp>
      <p:sp>
        <p:nvSpPr>
          <p:cNvPr id="3" name="Content Placeholder 2"/>
          <p:cNvSpPr>
            <a:spLocks noGrp="1"/>
          </p:cNvSpPr>
          <p:nvPr>
            <p:ph sz="quarter" idx="1"/>
          </p:nvPr>
        </p:nvSpPr>
        <p:spPr/>
        <p:txBody>
          <a:bodyPr>
            <a:normAutofit/>
          </a:bodyPr>
          <a:lstStyle/>
          <a:p>
            <a:pPr>
              <a:buNone/>
            </a:pPr>
            <a:endParaRPr lang="en-US" sz="1600" dirty="0" smtClean="0"/>
          </a:p>
          <a:p>
            <a:pPr lvl="0"/>
            <a:r>
              <a:rPr lang="en-US" sz="1600" dirty="0" smtClean="0"/>
              <a:t>An enormous variety of languages were spoken and written in seventeenth-century North American settlements, including, among others, French, Dutch, Walloon, Spanish, Scandinavian, Portuguese, Gaelic, German, African languages, and, of course, Native American languages.</a:t>
            </a:r>
          </a:p>
          <a:p>
            <a:pPr lvl="0"/>
            <a:endParaRPr lang="en-US" sz="1600" dirty="0" smtClean="0"/>
          </a:p>
          <a:p>
            <a:pPr lvl="0"/>
            <a:r>
              <a:rPr lang="en-US" sz="1600" dirty="0" smtClean="0"/>
              <a:t>Eventually, political events would make English a useful lingua franca for the colonies at large and, in time, the literary medium of choice.  It is important to remember, however, the initial linguistic and cultural diversity of the colonial North American world.</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Literature in 1700</a:t>
            </a:r>
            <a:endParaRPr lang="en-US" dirty="0"/>
          </a:p>
        </p:txBody>
      </p:sp>
      <p:sp>
        <p:nvSpPr>
          <p:cNvPr id="3" name="Content Placeholder 2"/>
          <p:cNvSpPr>
            <a:spLocks noGrp="1"/>
          </p:cNvSpPr>
          <p:nvPr>
            <p:ph sz="quarter" idx="1"/>
          </p:nvPr>
        </p:nvSpPr>
        <p:spPr/>
        <p:txBody>
          <a:bodyPr>
            <a:normAutofit/>
          </a:bodyPr>
          <a:lstStyle/>
          <a:p>
            <a:pPr>
              <a:buNone/>
            </a:pPr>
            <a:r>
              <a:rPr lang="en-US" sz="1800" dirty="0" smtClean="0"/>
              <a:t> </a:t>
            </a:r>
          </a:p>
          <a:p>
            <a:pPr lvl="0"/>
            <a:r>
              <a:rPr lang="en-US" sz="1800" dirty="0" smtClean="0"/>
              <a:t>By the end of the first full century of European colonization, some settlements in North America had printing presses.</a:t>
            </a:r>
          </a:p>
          <a:p>
            <a:pPr lvl="0"/>
            <a:endParaRPr lang="en-US" sz="1800" dirty="0" smtClean="0"/>
          </a:p>
          <a:p>
            <a:pPr lvl="0"/>
            <a:r>
              <a:rPr lang="en-US" sz="1800" dirty="0" smtClean="0"/>
              <a:t>Between 1696 and 1700, about 250 separate texts were issued by North American printing presses.  They represent the diversity and political and cultural complexity of this hybrid new world</a:t>
            </a:r>
          </a:p>
          <a:p>
            <a:pPr>
              <a:buNone/>
            </a:pPr>
            <a:r>
              <a:rPr lang="en-US" sz="1800" dirty="0" smtClean="0"/>
              <a:t> </a:t>
            </a:r>
          </a:p>
          <a:p>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TIMELINE…</a:t>
            </a:r>
            <a:endParaRPr lang="en-US" dirty="0"/>
          </a:p>
        </p:txBody>
      </p:sp>
      <p:sp>
        <p:nvSpPr>
          <p:cNvPr id="3" name="Content Placeholder 2"/>
          <p:cNvSpPr>
            <a:spLocks noGrp="1"/>
          </p:cNvSpPr>
          <p:nvPr>
            <p:ph sz="quarter" idx="1"/>
          </p:nvPr>
        </p:nvSpPr>
        <p:spPr/>
        <p:txBody>
          <a:bodyPr/>
          <a:lstStyle/>
          <a:p>
            <a:r>
              <a:rPr lang="en-US" dirty="0" smtClean="0"/>
              <a:t>PURITANISM</a:t>
            </a:r>
          </a:p>
          <a:p>
            <a:r>
              <a:rPr lang="en-US" dirty="0" smtClean="0"/>
              <a:t>RATIONALISM</a:t>
            </a:r>
          </a:p>
          <a:p>
            <a:r>
              <a:rPr lang="en-US" dirty="0" smtClean="0"/>
              <a:t>ROMANTICISM</a:t>
            </a:r>
          </a:p>
          <a:p>
            <a:r>
              <a:rPr lang="en-US" dirty="0" smtClean="0"/>
              <a:t>TRANSCENDENTALISM</a:t>
            </a:r>
          </a:p>
          <a:p>
            <a:r>
              <a:rPr lang="en-US" dirty="0" smtClean="0"/>
              <a:t>REALSIM</a:t>
            </a:r>
          </a:p>
          <a:p>
            <a:r>
              <a:rPr lang="en-US" dirty="0" smtClean="0"/>
              <a:t>NATURALISM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Puritanism</a:t>
            </a:r>
            <a:endParaRPr lang="en-US" dirty="0"/>
          </a:p>
        </p:txBody>
      </p:sp>
      <p:sp>
        <p:nvSpPr>
          <p:cNvPr id="3" name="Content Placeholder 2"/>
          <p:cNvSpPr>
            <a:spLocks noGrp="1"/>
          </p:cNvSpPr>
          <p:nvPr>
            <p:ph sz="quarter" idx="1"/>
          </p:nvPr>
        </p:nvSpPr>
        <p:spPr/>
        <p:txBody>
          <a:bodyPr>
            <a:normAutofit/>
          </a:bodyPr>
          <a:lstStyle/>
          <a:p>
            <a:r>
              <a:rPr lang="en-US" dirty="0" smtClean="0"/>
              <a:t>The Puritan society placed God at the center point of society, and their literature works which were primary diaries and histories expressed God as the central theme. The Puritan writing is very strict and simple. </a:t>
            </a:r>
          </a:p>
          <a:p>
            <a:r>
              <a:rPr lang="en-US" dirty="0" smtClean="0"/>
              <a:t>Bible provides a model for Puritan writing. </a:t>
            </a:r>
          </a:p>
          <a:p>
            <a:r>
              <a:rPr lang="en-US" dirty="0" smtClean="0"/>
              <a:t>Biblical events related with their own lives. </a:t>
            </a:r>
          </a:p>
          <a:p>
            <a:r>
              <a:rPr lang="en-US" dirty="0" smtClean="0"/>
              <a:t>Used writing to find God in their lives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Puritanism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Sermons, diaries, personal narratives</a:t>
            </a:r>
          </a:p>
          <a:p>
            <a:endParaRPr lang="en-US" dirty="0" smtClean="0"/>
          </a:p>
          <a:p>
            <a:r>
              <a:rPr lang="en-US" dirty="0" smtClean="0"/>
              <a:t>Jonathan Edwards’ “Sinners in the Hands of an Angry God”</a:t>
            </a:r>
          </a:p>
          <a:p>
            <a:endParaRPr lang="en-US" dirty="0" smtClean="0"/>
          </a:p>
          <a:p>
            <a:r>
              <a:rPr lang="en-US" dirty="0" smtClean="0"/>
              <a:t>Edward Taylor’s “</a:t>
            </a:r>
            <a:r>
              <a:rPr lang="en-US" dirty="0" err="1" smtClean="0"/>
              <a:t>Huswifery</a:t>
            </a:r>
            <a:r>
              <a:rPr lang="en-US" dirty="0" smtClean="0"/>
              <a:t>”</a:t>
            </a:r>
          </a:p>
          <a:p>
            <a:endParaRPr lang="en-US" dirty="0" smtClean="0"/>
          </a:p>
          <a:p>
            <a:r>
              <a:rPr lang="en-US" dirty="0" smtClean="0"/>
              <a:t>Though not written during Puritan times, The Crucible &amp; The Scarlet Letter depict life during the time when Puritan theocracy prevailed.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AMERICAN LIT PT 2	</a:t>
            </a:r>
            <a:endParaRPr lang="en-US" dirty="0"/>
          </a:p>
        </p:txBody>
      </p:sp>
      <p:sp>
        <p:nvSpPr>
          <p:cNvPr id="3" name="Subtitle 2"/>
          <p:cNvSpPr>
            <a:spLocks noGrp="1"/>
          </p:cNvSpPr>
          <p:nvPr>
            <p:ph type="subTitle" idx="1"/>
          </p:nvPr>
        </p:nvSpPr>
        <p:spPr/>
        <p:txBody>
          <a:bodyPr/>
          <a:lstStyle/>
          <a:p>
            <a:r>
              <a:rPr lang="en-US" dirty="0" smtClean="0"/>
              <a:t>Engelbert 11 AMA and CP 2016</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PURITANISM--</a:t>
            </a:r>
            <a:endParaRPr lang="en-US" dirty="0"/>
          </a:p>
        </p:txBody>
      </p:sp>
      <p:sp>
        <p:nvSpPr>
          <p:cNvPr id="3" name="Content Placeholder 2"/>
          <p:cNvSpPr>
            <a:spLocks noGrp="1"/>
          </p:cNvSpPr>
          <p:nvPr>
            <p:ph sz="quarter" idx="1"/>
          </p:nvPr>
        </p:nvSpPr>
        <p:spPr/>
        <p:txBody>
          <a:bodyPr/>
          <a:lstStyle/>
          <a:p>
            <a:r>
              <a:rPr lang="en-US" dirty="0" smtClean="0"/>
              <a:t>How does Hollywood portray Puritanism in the early cinematic days?</a:t>
            </a:r>
          </a:p>
          <a:p>
            <a:r>
              <a:rPr lang="en-US" dirty="0" smtClean="0">
                <a:hlinkClick r:id="rId2"/>
              </a:rPr>
              <a:t>https://www.youtube.com/watch?v=_qqrZy03HV8</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ORAL MYTHS</a:t>
            </a:r>
            <a:endParaRPr lang="en-US" dirty="0"/>
          </a:p>
        </p:txBody>
      </p:sp>
      <p:graphicFrame>
        <p:nvGraphicFramePr>
          <p:cNvPr id="4" name="Content Placeholder 3"/>
          <p:cNvGraphicFramePr>
            <a:graphicFrameLocks noGrp="1"/>
          </p:cNvGraphicFramePr>
          <p:nvPr>
            <p:ph sz="quarter" idx="1"/>
          </p:nvPr>
        </p:nvGraphicFramePr>
        <p:xfrm>
          <a:off x="612775" y="1600200"/>
          <a:ext cx="8153400" cy="457200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lang="en-US" dirty="0" smtClean="0"/>
                        <a:t>The Earth</a:t>
                      </a:r>
                      <a:r>
                        <a:rPr lang="en-US" baseline="0" dirty="0" smtClean="0"/>
                        <a:t> on A Turtle’s Back</a:t>
                      </a:r>
                      <a:endParaRPr lang="en-US" dirty="0"/>
                    </a:p>
                  </a:txBody>
                  <a:tcPr/>
                </a:tc>
                <a:tc>
                  <a:txBody>
                    <a:bodyPr/>
                    <a:lstStyle/>
                    <a:p>
                      <a:r>
                        <a:rPr lang="en-US" dirty="0" smtClean="0"/>
                        <a:t>When Grizzlies Walked Upright</a:t>
                      </a:r>
                      <a:endParaRPr lang="en-US" dirty="0"/>
                    </a:p>
                  </a:txBody>
                  <a:tcPr/>
                </a:tc>
                <a:tc>
                  <a:txBody>
                    <a:bodyPr/>
                    <a:lstStyle/>
                    <a:p>
                      <a:r>
                        <a:rPr lang="en-US" dirty="0" smtClean="0"/>
                        <a:t>Iroquois</a:t>
                      </a:r>
                      <a:r>
                        <a:rPr lang="en-US" baseline="0" dirty="0" smtClean="0"/>
                        <a:t> Constitution</a:t>
                      </a:r>
                      <a:endParaRPr lang="en-US" dirty="0"/>
                    </a:p>
                  </a:txBody>
                  <a:tcPr/>
                </a:tc>
              </a:tr>
              <a:tr h="370840">
                <a:tc>
                  <a:txBody>
                    <a:bodyPr/>
                    <a:lstStyle/>
                    <a:p>
                      <a:r>
                        <a:rPr lang="en-US" dirty="0" smtClean="0"/>
                        <a:t>-role of nature</a:t>
                      </a:r>
                    </a:p>
                    <a:p>
                      <a:r>
                        <a:rPr lang="en-US" dirty="0" smtClean="0"/>
                        <a:t>-characters</a:t>
                      </a:r>
                    </a:p>
                    <a:p>
                      <a:r>
                        <a:rPr lang="en-US" dirty="0" smtClean="0"/>
                        <a:t>-myth</a:t>
                      </a:r>
                      <a:r>
                        <a:rPr lang="en-US" baseline="0" dirty="0" smtClean="0"/>
                        <a:t> tropes</a:t>
                      </a:r>
                      <a:endParaRPr lang="en-US" dirty="0"/>
                    </a:p>
                  </a:txBody>
                  <a:tcPr/>
                </a:tc>
                <a:tc>
                  <a:txBody>
                    <a:bodyPr/>
                    <a:lstStyle/>
                    <a:p>
                      <a:r>
                        <a:rPr lang="en-US" dirty="0" smtClean="0"/>
                        <a:t>-role of nature</a:t>
                      </a:r>
                    </a:p>
                    <a:p>
                      <a:r>
                        <a:rPr lang="en-US" dirty="0" smtClean="0"/>
                        <a:t>-characters</a:t>
                      </a:r>
                    </a:p>
                    <a:p>
                      <a:r>
                        <a:rPr lang="en-US" dirty="0" smtClean="0"/>
                        <a:t>-myth tropes</a:t>
                      </a:r>
                      <a:endParaRPr lang="en-US" dirty="0"/>
                    </a:p>
                  </a:txBody>
                  <a:tcPr/>
                </a:tc>
                <a:tc>
                  <a:txBody>
                    <a:bodyPr/>
                    <a:lstStyle/>
                    <a:p>
                      <a:r>
                        <a:rPr lang="en-US" dirty="0" smtClean="0"/>
                        <a:t>-role of nature</a:t>
                      </a:r>
                    </a:p>
                    <a:p>
                      <a:r>
                        <a:rPr lang="en-US" dirty="0" smtClean="0"/>
                        <a:t>-characters</a:t>
                      </a:r>
                    </a:p>
                    <a:p>
                      <a:r>
                        <a:rPr lang="en-US" dirty="0" smtClean="0"/>
                        <a:t>-myth</a:t>
                      </a:r>
                      <a:r>
                        <a:rPr lang="en-US" baseline="0" dirty="0" smtClean="0"/>
                        <a:t> tropes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a:txBody>
                  <a:tcPr/>
                </a:tc>
              </a:tr>
            </a:tbl>
          </a:graphicData>
        </a:graphic>
      </p:graphicFrame>
      <p:pic>
        <p:nvPicPr>
          <p:cNvPr id="5" name="Picture 4" descr="imgres-1.jpg"/>
          <p:cNvPicPr>
            <a:picLocks noChangeAspect="1"/>
          </p:cNvPicPr>
          <p:nvPr/>
        </p:nvPicPr>
        <p:blipFill>
          <a:blip r:embed="rId2"/>
          <a:stretch>
            <a:fillRect/>
          </a:stretch>
        </p:blipFill>
        <p:spPr>
          <a:xfrm>
            <a:off x="612648" y="3429000"/>
            <a:ext cx="2591002" cy="2743200"/>
          </a:xfrm>
          <a:prstGeom prst="rect">
            <a:avLst/>
          </a:prstGeom>
        </p:spPr>
      </p:pic>
      <p:pic>
        <p:nvPicPr>
          <p:cNvPr id="6" name="Picture 5" descr="images.jpg"/>
          <p:cNvPicPr>
            <a:picLocks noChangeAspect="1"/>
          </p:cNvPicPr>
          <p:nvPr/>
        </p:nvPicPr>
        <p:blipFill>
          <a:blip r:embed="rId3"/>
          <a:stretch>
            <a:fillRect/>
          </a:stretch>
        </p:blipFill>
        <p:spPr>
          <a:xfrm>
            <a:off x="3405015" y="3429000"/>
            <a:ext cx="2344436" cy="2743200"/>
          </a:xfrm>
          <a:prstGeom prst="rect">
            <a:avLst/>
          </a:prstGeom>
        </p:spPr>
      </p:pic>
      <p:pic>
        <p:nvPicPr>
          <p:cNvPr id="7" name="Picture 6" descr="imgres-1.jpg"/>
          <p:cNvPicPr>
            <a:picLocks noChangeAspect="1"/>
          </p:cNvPicPr>
          <p:nvPr/>
        </p:nvPicPr>
        <p:blipFill>
          <a:blip r:embed="rId4"/>
          <a:stretch>
            <a:fillRect/>
          </a:stretch>
        </p:blipFill>
        <p:spPr>
          <a:xfrm>
            <a:off x="6056459" y="3429000"/>
            <a:ext cx="2709589" cy="2743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Marvels of Spain and America</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pPr lvl="0"/>
            <a:r>
              <a:rPr lang="en-US" sz="1600" dirty="0" smtClean="0"/>
              <a:t>The sense of “discovery,” and its attendant wonder, that characterized the experience of the people who came in contact with each other after Christopher Columbus landed in what we now call the West Indies in 1492, was mutual rather than one sided, felt equally by Europeans and Natives.</a:t>
            </a:r>
          </a:p>
          <a:p>
            <a:pPr lvl="0"/>
            <a:r>
              <a:rPr lang="en-US" sz="1600" dirty="0" smtClean="0"/>
              <a:t>Just as Europeans who landed in America encountered unfamiliar landscapes, foods, peoples, and cultures in the “new world,” so too did Native people experience their own lands being made unfamiliar to them through the colonial imitations of Europe that were erected and transplanted there in the forms of buildings, livestock, foods, land use patterns, social structures, etc.</a:t>
            </a:r>
          </a:p>
          <a:p>
            <a:pPr lvl="0"/>
            <a:r>
              <a:rPr lang="en-US" sz="1600" dirty="0" smtClean="0">
                <a:ln>
                  <a:solidFill>
                    <a:srgbClr val="FF6600"/>
                  </a:solidFill>
                </a:ln>
              </a:rPr>
              <a:t>The “new world” was not simply a matter of geography but rather a genuinely new set of social relationships that would evolve over the next centuries as the peoples from the whole Atlantic basin interacted in the Americas.</a:t>
            </a:r>
          </a:p>
          <a:p>
            <a:pPr lvl="0"/>
            <a:r>
              <a:rPr lang="en-US" sz="1600" dirty="0" smtClean="0"/>
              <a:t>The hybrid cultural universe created in the Americas evolved more often through </a:t>
            </a:r>
            <a:r>
              <a:rPr lang="en-US" sz="1600" dirty="0" smtClean="0">
                <a:ln>
                  <a:solidFill>
                    <a:srgbClr val="FF6600"/>
                  </a:solidFill>
                </a:ln>
              </a:rPr>
              <a:t>struggle than through cooperation</a:t>
            </a:r>
            <a:r>
              <a:rPr lang="en-US" sz="1600" dirty="0" smtClean="0"/>
              <a:t>.  Each group used its own traditions or elements borrowed from others to endure or conquer or outwit their rivals.  Violence often overshadowed the wonder glimpsed in the earliest accounts of contact between cultures.</a:t>
            </a:r>
          </a:p>
          <a:p>
            <a:endParaRPr lang="en-US"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lvl="0"/>
            <a:r>
              <a:rPr lang="en-US" sz="1600" dirty="0" smtClean="0"/>
              <a:t>Almost literally from the moment of contact in 1492, Native peoples began to die in large numbers, if not from war then from enslavement, brutal mistreatment, despair, or epidemic disease.</a:t>
            </a:r>
          </a:p>
          <a:p>
            <a:pPr lvl="0">
              <a:buClr>
                <a:schemeClr val="tx1"/>
              </a:buClr>
            </a:pPr>
            <a:r>
              <a:rPr lang="en-US" sz="1600" dirty="0" smtClean="0">
                <a:ln>
                  <a:solidFill>
                    <a:srgbClr val="FF6600"/>
                  </a:solidFill>
                </a:ln>
                <a:solidFill>
                  <a:schemeClr val="tx1">
                    <a:alpha val="58000"/>
                  </a:schemeClr>
                </a:solidFill>
              </a:rPr>
              <a:t>In the face of the decimation of the Native population and thus the sudden decline of available Native labor, the Spanish colonizers introduced African slavery to America as early as 1501.</a:t>
            </a:r>
            <a:r>
              <a:rPr lang="en-US" sz="1600" dirty="0" smtClean="0"/>
              <a:t>  </a:t>
            </a:r>
            <a:r>
              <a:rPr lang="en-US" sz="1600" dirty="0" smtClean="0">
                <a:ln>
                  <a:solidFill>
                    <a:srgbClr val="FF6600"/>
                  </a:solidFill>
                </a:ln>
              </a:rPr>
              <a:t>By the middle of the sixteenth century, the Native population had been almost completely displaced by African slaves in some Spanish colonies.  Thus, the destruction of one people was accompanied by the displacement and enslavement of another</a:t>
            </a:r>
            <a:r>
              <a:rPr lang="en-US" sz="1600" dirty="0" smtClean="0"/>
              <a:t>.</a:t>
            </a:r>
          </a:p>
          <a:p>
            <a:pPr lvl="0"/>
            <a:r>
              <a:rPr lang="en-US" sz="1600" dirty="0" smtClean="0"/>
              <a:t>Natives were not merely victims, suffering decline.  Many Native groups made strategic alliances both with European colonizers and with other Native groups to consolidate advantages.  Many Natives were resourceful in resisting, transforming, and exploiting the cultures that Europeans were imposing on their original landscape.</a:t>
            </a:r>
          </a:p>
          <a:p>
            <a:r>
              <a:rPr lang="en-US" sz="1600" dirty="0" smtClean="0"/>
              <a:t> </a:t>
            </a:r>
          </a:p>
          <a:p>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 Oral Literature</a:t>
            </a:r>
            <a:endParaRPr lang="en-US" dirty="0"/>
          </a:p>
        </p:txBody>
      </p:sp>
      <p:sp>
        <p:nvSpPr>
          <p:cNvPr id="3" name="Content Placeholder 2"/>
          <p:cNvSpPr>
            <a:spLocks noGrp="1"/>
          </p:cNvSpPr>
          <p:nvPr>
            <p:ph sz="quarter" idx="1"/>
          </p:nvPr>
        </p:nvSpPr>
        <p:spPr/>
        <p:txBody>
          <a:bodyPr>
            <a:normAutofit lnSpcReduction="10000"/>
          </a:bodyPr>
          <a:lstStyle/>
          <a:p>
            <a:pPr lvl="0"/>
            <a:r>
              <a:rPr lang="en-US" sz="1800" dirty="0" smtClean="0"/>
              <a:t>In contrast to fifteenth-century Europe, which was united by many linguistic and cultural commonalities, North American Native peoples spoke hundreds of languages, structured their societies in widely diverse forms, and held extremely diverse religious and mythological beliefs.</a:t>
            </a:r>
          </a:p>
          <a:p>
            <a:pPr lvl="0"/>
            <a:r>
              <a:rPr lang="en-US" sz="1800" dirty="0" smtClean="0"/>
              <a:t>Unlike European cultures, Native Americans north of what we now call Mexico did not use a written alphabet but had </a:t>
            </a:r>
            <a:r>
              <a:rPr lang="en-US" sz="1800" dirty="0" smtClean="0">
                <a:ln>
                  <a:solidFill>
                    <a:srgbClr val="FF6600"/>
                  </a:solidFill>
                </a:ln>
              </a:rPr>
              <a:t>instead developed oral cultures that relied on spoken words—whether chanted, sung, or presented in lengthy narratives—and the memory of those words to preserve cultural information.</a:t>
            </a:r>
          </a:p>
          <a:p>
            <a:pPr lvl="0"/>
            <a:r>
              <a:rPr lang="en-US" sz="1800" dirty="0" smtClean="0"/>
              <a:t>Bringing Native American oral traditions to the page in English involves issues of translation beyond substituting Native words for English words; it involves deciding how to translate an oral text into a written text.  </a:t>
            </a:r>
            <a:r>
              <a:rPr lang="en-US" sz="1800" dirty="0" smtClean="0">
                <a:ln>
                  <a:solidFill>
                    <a:srgbClr val="FF6600"/>
                  </a:solidFill>
                </a:ln>
              </a:rPr>
              <a:t>The performed and physical aspects of oral texts are obviously lost in written translations</a:t>
            </a:r>
            <a:r>
              <a:rPr lang="en-US" sz="1800" dirty="0" smtClean="0"/>
              <a:t>.  Some translators have experimented with special typography to convey the qualities of performance, while others have made use of formats that look like poetry or prose.  In either case, these are simply decisions made by the translator.</a:t>
            </a:r>
          </a:p>
          <a:p>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Voyages of Discovery</a:t>
            </a:r>
            <a:endParaRPr lang="en-US" dirty="0"/>
          </a:p>
        </p:txBody>
      </p:sp>
      <p:sp>
        <p:nvSpPr>
          <p:cNvPr id="3" name="Content Placeholder 2"/>
          <p:cNvSpPr>
            <a:spLocks noGrp="1"/>
          </p:cNvSpPr>
          <p:nvPr>
            <p:ph sz="quarter" idx="1"/>
          </p:nvPr>
        </p:nvSpPr>
        <p:spPr/>
        <p:txBody>
          <a:bodyPr>
            <a:normAutofit lnSpcReduction="10000"/>
          </a:bodyPr>
          <a:lstStyle/>
          <a:p>
            <a:pPr lvl="0"/>
            <a:r>
              <a:rPr lang="en-US" sz="2000" dirty="0" smtClean="0"/>
              <a:t>By the sixteenth century, European voyages to the Americas had become too numerous to track.  European settlements extended far to the north and south of the Caribbean basin that Columbus had explored.</a:t>
            </a:r>
          </a:p>
          <a:p>
            <a:pPr lvl="0"/>
            <a:r>
              <a:rPr lang="en-US" sz="2000" dirty="0" smtClean="0"/>
              <a:t>European settlements were jeopardized by constant battles along vague frontiers between settlers and Native peoples and dissention and political infighting among the settlers themselves.</a:t>
            </a:r>
          </a:p>
          <a:p>
            <a:pPr lvl="0"/>
            <a:r>
              <a:rPr lang="en-US" sz="2000" dirty="0" smtClean="0"/>
              <a:t>Spain aggressively maintained a presence in the Americas beginning in 1492; other European nations, most conspicuously England and France, awakened more slowly to the project of colonialism.</a:t>
            </a:r>
          </a:p>
          <a:p>
            <a:pPr lvl="0"/>
            <a:r>
              <a:rPr lang="en-US" sz="2000" dirty="0" smtClean="0"/>
              <a:t>It was not until the seventeenth century that England and France established their first permanent colonies in North American, in Virginia and Quebec.</a:t>
            </a:r>
          </a:p>
          <a:p>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Consequences of 1492</a:t>
            </a:r>
            <a:endParaRPr lang="en-US" dirty="0"/>
          </a:p>
        </p:txBody>
      </p:sp>
      <p:sp>
        <p:nvSpPr>
          <p:cNvPr id="3" name="Content Placeholder 2"/>
          <p:cNvSpPr>
            <a:spLocks noGrp="1"/>
          </p:cNvSpPr>
          <p:nvPr>
            <p:ph sz="quarter" idx="1"/>
          </p:nvPr>
        </p:nvSpPr>
        <p:spPr/>
        <p:txBody>
          <a:bodyPr>
            <a:normAutofit lnSpcReduction="10000"/>
          </a:bodyPr>
          <a:lstStyle/>
          <a:p>
            <a:pPr lvl="0"/>
            <a:r>
              <a:rPr lang="en-US" sz="1400" dirty="0" smtClean="0"/>
              <a:t>Printed documents lushly describing the “new world,” and offering propaganda to stir Europeans’ individual imaginations and national ambition, emerged immediately after Columbus’s first voyage.  The printing press and the European expansion into America were reciprocal parts of a single engine.</a:t>
            </a:r>
          </a:p>
          <a:p>
            <a:pPr lvl="0"/>
            <a:r>
              <a:rPr lang="en-US" sz="1400" dirty="0" smtClean="0"/>
              <a:t>The vast majority of early American writings were produced by Europeans rather than the Native peoples of the Americas (who tended to value </a:t>
            </a:r>
            <a:r>
              <a:rPr lang="en-US" sz="1400" dirty="0" err="1" smtClean="0"/>
              <a:t>orality</a:t>
            </a:r>
            <a:r>
              <a:rPr lang="en-US" sz="1400" dirty="0" smtClean="0"/>
              <a:t> and memory over mechanical means of recording texts) with some important exceptions. Aztec written traditions, North American </a:t>
            </a:r>
            <a:r>
              <a:rPr lang="en-US" sz="1400" dirty="0" err="1" smtClean="0"/>
              <a:t>shellwork</a:t>
            </a:r>
            <a:r>
              <a:rPr lang="en-US" sz="1400" dirty="0" smtClean="0"/>
              <a:t> beads and painted animal hides, teepees, and shields, and other visual records were used in subtle and sophisticated ways.  Some Natives borrowed the Roman alphabet introduced by the Spanish to record testimony in their own language.</a:t>
            </a:r>
          </a:p>
          <a:p>
            <a:pPr lvl="0"/>
            <a:r>
              <a:rPr lang="en-US" sz="1400" dirty="0" smtClean="0"/>
              <a:t>Many European texts of the period record were communications between the colonists in the Americas and their governments at home in Europe.  They were “briefs” meant to inform or influence policy decisions made at a distance or to justify actions taken. </a:t>
            </a:r>
          </a:p>
          <a:p>
            <a:pPr lvl="0"/>
            <a:r>
              <a:rPr lang="en-US" sz="1400" dirty="0" smtClean="0"/>
              <a:t>In practice, there was often a wide gap between official colonial policies adopted in European capitals and the actions taken by colonists.  The great distance separating the hemispheres made the coordination of intention and performance extremely difficult.</a:t>
            </a:r>
          </a:p>
          <a:p>
            <a:pPr lvl="0"/>
            <a:r>
              <a:rPr lang="en-US" sz="1400" dirty="0" smtClean="0">
                <a:ln>
                  <a:solidFill>
                    <a:srgbClr val="FF6600"/>
                  </a:solidFill>
                </a:ln>
              </a:rPr>
              <a:t>S</a:t>
            </a:r>
            <a:r>
              <a:rPr lang="en-US" sz="1800" dirty="0" smtClean="0">
                <a:ln>
                  <a:solidFill>
                    <a:srgbClr val="FF6600"/>
                  </a:solidFill>
                </a:ln>
              </a:rPr>
              <a:t>ome early American writing by Europeans can be characterized as “literature of witness,” often produced to critique—either subtly or bluntly—the bloodiness and corruption of the colonial project</a:t>
            </a:r>
            <a:r>
              <a:rPr lang="en-US" sz="1400" dirty="0" smtClean="0">
                <a:ln>
                  <a:solidFill>
                    <a:srgbClr val="FF6600"/>
                  </a:solidFill>
                </a:ln>
              </a:rPr>
              <a:t>.</a:t>
            </a:r>
          </a:p>
          <a:p>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FINISH TAKING NOTES ON 2-14</a:t>
            </a:r>
            <a:endParaRPr lang="en-US" dirty="0"/>
          </a:p>
        </p:txBody>
      </p:sp>
      <p:pic>
        <p:nvPicPr>
          <p:cNvPr id="4" name="Content Placeholder 3" descr="Unknown-1.jpeg"/>
          <p:cNvPicPr>
            <a:picLocks noGrp="1" noChangeAspect="1"/>
          </p:cNvPicPr>
          <p:nvPr>
            <p:ph sz="quarter" idx="1"/>
          </p:nvPr>
        </p:nvPicPr>
        <p:blipFill>
          <a:blip r:embed="rId2"/>
          <a:srcRect t="-57136" b="-57136"/>
          <a:stretch>
            <a:fillRect/>
          </a:stretch>
        </p:blip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5061</TotalTime>
  <Words>1794</Words>
  <Application>Microsoft Macintosh PowerPoint</Application>
  <PresentationFormat>On-screen Show (4:3)</PresentationFormat>
  <Paragraphs>106</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Median</vt:lpstr>
      <vt:lpstr>WARM-UP #1     Wednesday</vt:lpstr>
      <vt:lpstr>EARLY AMERICAN LIT PT 2 </vt:lpstr>
      <vt:lpstr>ORAL MYTHS</vt:lpstr>
      <vt:lpstr>The Marvels of Spain and America</vt:lpstr>
      <vt:lpstr>Continued…</vt:lpstr>
      <vt:lpstr>Native American Oral Literature</vt:lpstr>
      <vt:lpstr>Voyages of Discovery</vt:lpstr>
      <vt:lpstr>Literary Consequences of 1492</vt:lpstr>
      <vt:lpstr>FINISH TAKING NOTES ON 2-14</vt:lpstr>
      <vt:lpstr>READ “THE IROQUOIS CONSTITUTION”</vt:lpstr>
      <vt:lpstr>FOLDABLE</vt:lpstr>
      <vt:lpstr>Warm-up #2 FRIDAY</vt:lpstr>
      <vt:lpstr>Warm-up #4 9/12/14 DAY I</vt:lpstr>
      <vt:lpstr>Pilgrim and Puritan</vt:lpstr>
      <vt:lpstr>Writing in Tongues</vt:lpstr>
      <vt:lpstr>American Literature in 1700</vt:lpstr>
      <vt:lpstr>LITERATURE TIMELINE…</vt:lpstr>
      <vt:lpstr>Puritanism</vt:lpstr>
      <vt:lpstr>Examples of Puritanism</vt:lpstr>
      <vt:lpstr>PURITANISM--</vt:lpstr>
    </vt:vector>
  </TitlesOfParts>
  <Company>LUSD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AMERICAN LIT PT 2 </dc:title>
  <dc:creator>Teacher</dc:creator>
  <cp:lastModifiedBy>Angie Engelbert</cp:lastModifiedBy>
  <cp:revision>8</cp:revision>
  <dcterms:created xsi:type="dcterms:W3CDTF">2017-09-04T19:15:54Z</dcterms:created>
  <dcterms:modified xsi:type="dcterms:W3CDTF">2017-09-04T19:24:05Z</dcterms:modified>
</cp:coreProperties>
</file>