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autoCompressPictures="0">
  <p:sldMasterIdLst>
    <p:sldMasterId id="2147483648" r:id="rId1"/>
  </p:sldMasterIdLst>
  <p:sldIdLst>
    <p:sldId id="256" r:id="rId2"/>
    <p:sldId id="257" r:id="rId3"/>
    <p:sldId id="258" r:id="rId4"/>
    <p:sldId id="259" r:id="rId5"/>
    <p:sldId id="260" r:id="rId6"/>
    <p:sldId id="263" r:id="rId7"/>
    <p:sldId id="262"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000" autoAdjust="0"/>
    <p:restoredTop sz="94660"/>
  </p:normalViewPr>
  <p:slideViewPr>
    <p:cSldViewPr snapToGrid="0">
      <p:cViewPr varScale="1">
        <p:scale>
          <a:sx n="88" d="100"/>
          <a:sy n="88" d="100"/>
        </p:scale>
        <p:origin x="-112" y="-56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
        <p:nvSpPr>
          <p:cNvPr id="13" name="Rectangle 12"/>
          <p:cNvSpPr/>
          <p:nvPr/>
        </p:nvSpPr>
        <p:spPr>
          <a:xfrm>
            <a:off x="0" y="-1"/>
            <a:ext cx="12192000" cy="4572001"/>
          </a:xfrm>
          <a:prstGeom prst="rect">
            <a:avLst/>
          </a:prstGeom>
          <a:blipFill dpi="0" rotWithShape="1">
            <a:blip r:embed="rId2">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pPr/>
              <a:t>8/28/16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
        <p:nvSpPr>
          <p:cNvPr id="10" name="Rectangle 9"/>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pPr/>
              <a:t>8/28/16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pPr/>
              <a:t>8/28/16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pPr/>
              <a:t>8/28/16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pPr/>
              <a:t>8/28/16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pPr/>
              <a:t>8/28/16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pPr/>
              <a:t>8/28/16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8/28/16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7.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hyperlink" Target="http://www.britannica.com/EBchecked/topic/65904/Biograph-Company" TargetMode="External"/><Relationship Id="rId4" Type="http://schemas.openxmlformats.org/officeDocument/2006/relationships/hyperlink" Target="http://en.wikipedia.org/wiki/Judith_of_Bethulia" TargetMode="External"/><Relationship Id="rId1" Type="http://schemas.openxmlformats.org/officeDocument/2006/relationships/slideLayout" Target="../slideLayouts/slideLayout2.xml"/><Relationship Id="rId2" Type="http://schemas.openxmlformats.org/officeDocument/2006/relationships/hyperlink" Target="http://archive.org/details/TheAdventuresOfDolli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dirty="0" err="1" smtClean="0"/>
              <a:t>d.W</a:t>
            </a:r>
            <a:r>
              <a:rPr lang="en-US" dirty="0" smtClean="0"/>
              <a:t>. Griffith: The father of narrative cinema</a:t>
            </a:r>
            <a:endParaRPr lang="en-US" dirty="0"/>
          </a:p>
        </p:txBody>
      </p:sp>
      <p:sp>
        <p:nvSpPr>
          <p:cNvPr id="3" name="Subtitle 2"/>
          <p:cNvSpPr>
            <a:spLocks noGrp="1"/>
          </p:cNvSpPr>
          <p:nvPr>
            <p:ph type="subTitle" idx="1"/>
          </p:nvPr>
        </p:nvSpPr>
        <p:spPr/>
        <p:txBody>
          <a:bodyPr/>
          <a:lstStyle/>
          <a:p>
            <a:r>
              <a:rPr lang="en-US" dirty="0" smtClean="0"/>
              <a:t>FILM AS LITERATURE</a:t>
            </a:r>
          </a:p>
          <a:p>
            <a:r>
              <a:rPr lang="en-US" dirty="0" smtClean="0"/>
              <a:t>Engelbert Room 423</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9313975" y="748718"/>
            <a:ext cx="2038350" cy="2990850"/>
          </a:xfrm>
          <a:prstGeom prst="rect">
            <a:avLst/>
          </a:prstGeom>
        </p:spPr>
      </p:pic>
      <p:sp>
        <p:nvSpPr>
          <p:cNvPr id="6" name="TextBox 5"/>
          <p:cNvSpPr txBox="1"/>
          <p:nvPr/>
        </p:nvSpPr>
        <p:spPr>
          <a:xfrm>
            <a:off x="1648496" y="1326524"/>
            <a:ext cx="5396248" cy="1477328"/>
          </a:xfrm>
          <a:prstGeom prst="rect">
            <a:avLst/>
          </a:prstGeom>
          <a:solidFill>
            <a:schemeClr val="bg2"/>
          </a:solidFill>
        </p:spPr>
        <p:txBody>
          <a:bodyPr wrap="square" rtlCol="0">
            <a:spAutoFit/>
          </a:bodyPr>
          <a:lstStyle/>
          <a:p>
            <a:r>
              <a:rPr lang="en-US" dirty="0"/>
              <a:t>“To watch his work is like being witness to the beginning of melody, or the first conscious use of the lever or the wheel; the emergence, coordination, and first eloquence of language; the birth of an art: and to realize that this is all the work of one man.” – James Agee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36363188"/>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he did to film</a:t>
            </a:r>
            <a:endParaRPr lang="en-US" dirty="0"/>
          </a:p>
        </p:txBody>
      </p:sp>
      <p:sp>
        <p:nvSpPr>
          <p:cNvPr id="3" name="Content Placeholder 2"/>
          <p:cNvSpPr>
            <a:spLocks noGrp="1"/>
          </p:cNvSpPr>
          <p:nvPr>
            <p:ph idx="1"/>
          </p:nvPr>
        </p:nvSpPr>
        <p:spPr/>
        <p:txBody>
          <a:bodyPr>
            <a:normAutofit/>
          </a:bodyPr>
          <a:lstStyle/>
          <a:p>
            <a:r>
              <a:rPr lang="en-US" dirty="0"/>
              <a:t>D.W. Griffith came up a formula for appealing to middle class citizens by combining attractions with fictional stories with a moral </a:t>
            </a:r>
            <a:r>
              <a:rPr lang="en-US" dirty="0" smtClean="0"/>
              <a:t>voice</a:t>
            </a:r>
          </a:p>
          <a:p>
            <a:r>
              <a:rPr lang="en-US" dirty="0" smtClean="0"/>
              <a:t>D.W Griffith </a:t>
            </a:r>
            <a:r>
              <a:rPr lang="en-US" dirty="0"/>
              <a:t>changed the role of director to a role with more artistic </a:t>
            </a:r>
            <a:r>
              <a:rPr lang="en-US" dirty="0" smtClean="0"/>
              <a:t>power</a:t>
            </a:r>
          </a:p>
          <a:p>
            <a:r>
              <a:rPr lang="en-US" dirty="0" smtClean="0"/>
              <a:t>He added more suspense and put the focus on narrative over spectacle bringing us into the transitional era.</a:t>
            </a:r>
          </a:p>
          <a:p>
            <a:r>
              <a:rPr lang="en-US" dirty="0" smtClean="0"/>
              <a:t>Cross-cutting- </a:t>
            </a:r>
            <a:r>
              <a:rPr lang="en-US" dirty="0"/>
              <a:t>cutting between two actions that are happening at the same time in two locations, two storyline come together</a:t>
            </a:r>
          </a:p>
          <a:p>
            <a:r>
              <a:rPr lang="en-US" dirty="0"/>
              <a:t>Iris </a:t>
            </a:r>
            <a:r>
              <a:rPr lang="en-US" dirty="0" smtClean="0"/>
              <a:t>shot (see picture)</a:t>
            </a:r>
          </a:p>
          <a:p>
            <a:r>
              <a:rPr lang="en-US" dirty="0" smtClean="0"/>
              <a:t>He also experimented with camera angles like the close up to achieve greater narrative/emotional impact</a:t>
            </a:r>
            <a:endParaRPr lang="en-US" dirty="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9912917" y="4872691"/>
            <a:ext cx="2154587" cy="163783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820525" y="171450"/>
            <a:ext cx="2678430" cy="211455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69337239"/>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narrative</a:t>
            </a:r>
            <a:endParaRPr lang="en-US" dirty="0"/>
          </a:p>
        </p:txBody>
      </p:sp>
      <p:sp>
        <p:nvSpPr>
          <p:cNvPr id="3" name="Content Placeholder 2"/>
          <p:cNvSpPr>
            <a:spLocks noGrp="1"/>
          </p:cNvSpPr>
          <p:nvPr>
            <p:ph idx="1"/>
          </p:nvPr>
        </p:nvSpPr>
        <p:spPr/>
        <p:txBody>
          <a:bodyPr>
            <a:normAutofit fontScale="85000" lnSpcReduction="20000"/>
          </a:bodyPr>
          <a:lstStyle/>
          <a:p>
            <a:r>
              <a:rPr lang="en-US" dirty="0"/>
              <a:t>S</a:t>
            </a:r>
            <a:r>
              <a:rPr lang="en-US" dirty="0" smtClean="0"/>
              <a:t>uspense melodrama consisted of 4 </a:t>
            </a:r>
            <a:r>
              <a:rPr lang="en-US" dirty="0"/>
              <a:t>parts</a:t>
            </a:r>
            <a:br>
              <a:rPr lang="en-US" dirty="0"/>
            </a:br>
            <a:r>
              <a:rPr lang="en-US" dirty="0"/>
              <a:t>1. narrative begins with stable situation</a:t>
            </a:r>
            <a:br>
              <a:rPr lang="en-US" dirty="0"/>
            </a:br>
            <a:r>
              <a:rPr lang="en-US" dirty="0"/>
              <a:t>2. stable situation is disrupted by outside evil power or force</a:t>
            </a:r>
            <a:br>
              <a:rPr lang="en-US" dirty="0"/>
            </a:br>
            <a:r>
              <a:rPr lang="en-US" dirty="0"/>
              <a:t>3</a:t>
            </a:r>
            <a:r>
              <a:rPr lang="en-US" dirty="0" smtClean="0"/>
              <a:t>. forces </a:t>
            </a:r>
            <a:r>
              <a:rPr lang="en-US" dirty="0"/>
              <a:t>a counter action</a:t>
            </a:r>
            <a:br>
              <a:rPr lang="en-US" dirty="0"/>
            </a:br>
            <a:r>
              <a:rPr lang="en-US" dirty="0"/>
              <a:t>4 </a:t>
            </a:r>
            <a:r>
              <a:rPr lang="en-US" dirty="0" smtClean="0"/>
              <a:t>concludes story with </a:t>
            </a:r>
            <a:r>
              <a:rPr lang="en-US" dirty="0"/>
              <a:t>stability restored </a:t>
            </a:r>
            <a:endParaRPr lang="en-US" dirty="0" smtClean="0"/>
          </a:p>
          <a:p>
            <a:endParaRPr lang="en-US" dirty="0"/>
          </a:p>
          <a:p>
            <a:r>
              <a:rPr lang="en-US" dirty="0" smtClean="0"/>
              <a:t>You’ll also typically see the following in his films:</a:t>
            </a:r>
          </a:p>
          <a:p>
            <a:r>
              <a:rPr lang="en-US" dirty="0" smtClean="0"/>
              <a:t>1. Puppies or kittens</a:t>
            </a:r>
          </a:p>
          <a:p>
            <a:r>
              <a:rPr lang="en-US" dirty="0" smtClean="0"/>
              <a:t>2. Women as delicate and innocent, possibly immature or childlike</a:t>
            </a:r>
          </a:p>
          <a:p>
            <a:r>
              <a:rPr lang="en-US" dirty="0" smtClean="0"/>
              <a:t>3. Good guys/men with pet names/nicknames like you might have for a little boy </a:t>
            </a:r>
          </a:p>
          <a:p>
            <a:r>
              <a:rPr lang="en-US" dirty="0" smtClean="0"/>
              <a:t>4. Crosscutting</a:t>
            </a:r>
          </a:p>
          <a:p>
            <a:r>
              <a:rPr lang="en-US" dirty="0" smtClean="0"/>
              <a:t>5. Good vs. Evil</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845281" y="2532715"/>
            <a:ext cx="3132070" cy="226135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9195604" y="268862"/>
            <a:ext cx="2431424" cy="181597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14705951"/>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 life</a:t>
            </a:r>
            <a:endParaRPr lang="en-US" dirty="0"/>
          </a:p>
        </p:txBody>
      </p:sp>
      <p:sp>
        <p:nvSpPr>
          <p:cNvPr id="3" name="Content Placeholder 2"/>
          <p:cNvSpPr>
            <a:spLocks noGrp="1"/>
          </p:cNvSpPr>
          <p:nvPr>
            <p:ph idx="1"/>
          </p:nvPr>
        </p:nvSpPr>
        <p:spPr/>
        <p:txBody>
          <a:bodyPr/>
          <a:lstStyle/>
          <a:p>
            <a:r>
              <a:rPr lang="en-US" dirty="0" smtClean="0"/>
              <a:t>He grew up in the south. His father had been a Confederate soldier in the Civil War.</a:t>
            </a:r>
          </a:p>
          <a:p>
            <a:r>
              <a:rPr lang="en-US" dirty="0" smtClean="0"/>
              <a:t>He went into acting (even though it was a profession looked down upon) for Edison and the </a:t>
            </a:r>
            <a:r>
              <a:rPr lang="en-US" dirty="0" err="1" smtClean="0"/>
              <a:t>Biograph</a:t>
            </a:r>
            <a:r>
              <a:rPr lang="en-US" dirty="0" smtClean="0"/>
              <a:t> Company</a:t>
            </a:r>
          </a:p>
          <a:p>
            <a:r>
              <a:rPr lang="en-US" dirty="0" smtClean="0"/>
              <a:t>At the time when film was trying to reinvent itself after the Nickelodeons closed and the Board of Censorship went into effect, D.W. Griffith got the chance to step up to trying a hand at directing. He did well at it even. And made many shorts for the </a:t>
            </a:r>
            <a:r>
              <a:rPr lang="en-US" dirty="0" err="1" smtClean="0"/>
              <a:t>Biograph</a:t>
            </a:r>
            <a:r>
              <a:rPr lang="en-US" dirty="0" smtClean="0"/>
              <a:t> Company before venturing off to create the first feature length film.</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91882929"/>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adventures of </a:t>
            </a:r>
            <a:r>
              <a:rPr lang="en-US" dirty="0" err="1" smtClean="0"/>
              <a:t>dollie</a:t>
            </a:r>
            <a:r>
              <a:rPr lang="en-US" dirty="0" smtClean="0"/>
              <a:t>: just the beginning</a:t>
            </a:r>
            <a:endParaRPr lang="en-US" dirty="0"/>
          </a:p>
        </p:txBody>
      </p:sp>
      <p:sp>
        <p:nvSpPr>
          <p:cNvPr id="3" name="Content Placeholder 2"/>
          <p:cNvSpPr>
            <a:spLocks noGrp="1"/>
          </p:cNvSpPr>
          <p:nvPr>
            <p:ph idx="1"/>
          </p:nvPr>
        </p:nvSpPr>
        <p:spPr/>
        <p:txBody>
          <a:bodyPr>
            <a:normAutofit/>
          </a:bodyPr>
          <a:lstStyle/>
          <a:p>
            <a:r>
              <a:rPr lang="en-US" b="1" dirty="0" smtClean="0"/>
              <a:t>American </a:t>
            </a:r>
            <a:r>
              <a:rPr lang="en-US" b="1" dirty="0" err="1"/>
              <a:t>Mutoscope</a:t>
            </a:r>
            <a:r>
              <a:rPr lang="en-US" b="1" dirty="0"/>
              <a:t> and </a:t>
            </a:r>
            <a:r>
              <a:rPr lang="en-US" b="1" dirty="0" err="1"/>
              <a:t>Biograph</a:t>
            </a:r>
            <a:r>
              <a:rPr lang="en-US" b="1" dirty="0"/>
              <a:t> Company</a:t>
            </a:r>
            <a:r>
              <a:rPr lang="en-US" dirty="0"/>
              <a:t>,  one of the major American motion-picture studios in the early days of filmmaking; it was founded in 1895. </a:t>
            </a:r>
            <a:r>
              <a:rPr lang="en-US" dirty="0" smtClean="0"/>
              <a:t>The </a:t>
            </a:r>
            <a:r>
              <a:rPr lang="en-US" dirty="0"/>
              <a:t>company’s most significant contribution to cinema comes from the work of D.W. Griffith, the first great director, who developed the art of the cinema during his five years at </a:t>
            </a:r>
            <a:r>
              <a:rPr lang="en-US" dirty="0" err="1"/>
              <a:t>Biograph</a:t>
            </a:r>
            <a:r>
              <a:rPr lang="en-US" dirty="0"/>
              <a:t>. </a:t>
            </a:r>
            <a:endParaRPr lang="en-US" dirty="0" smtClean="0"/>
          </a:p>
          <a:p>
            <a:r>
              <a:rPr lang="en-US" dirty="0" smtClean="0"/>
              <a:t>The </a:t>
            </a:r>
            <a:r>
              <a:rPr lang="en-US" dirty="0"/>
              <a:t>Adventures of </a:t>
            </a:r>
            <a:r>
              <a:rPr lang="en-US" dirty="0" err="1"/>
              <a:t>Dollie</a:t>
            </a:r>
            <a:r>
              <a:rPr lang="en-US" dirty="0"/>
              <a:t> is a 1908 American silent film directed by D. W. Griffith. It was Griffith's debut film as a director</a:t>
            </a:r>
            <a:r>
              <a:rPr lang="en-US" dirty="0" smtClean="0"/>
              <a:t>. </a:t>
            </a:r>
          </a:p>
          <a:p>
            <a:r>
              <a:rPr lang="en-US" dirty="0" smtClean="0"/>
              <a:t>He had been asked to direct a film and decided to do it on the condition that he not lose his acting job (he never went back to acting).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9121462" y="116645"/>
            <a:ext cx="2920285" cy="2169355"/>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2623134"/>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550875" cy="1499616"/>
          </a:xfrm>
        </p:spPr>
        <p:txBody>
          <a:bodyPr/>
          <a:lstStyle/>
          <a:p>
            <a:r>
              <a:rPr lang="en-US" dirty="0" smtClean="0"/>
              <a:t>Single </a:t>
            </a:r>
            <a:r>
              <a:rPr lang="en-US" dirty="0" err="1" smtClean="0"/>
              <a:t>anD</a:t>
            </a:r>
            <a:r>
              <a:rPr lang="en-US" dirty="0" smtClean="0"/>
              <a:t> DOUBLE REEL</a:t>
            </a:r>
            <a:endParaRPr lang="en-US" dirty="0"/>
          </a:p>
        </p:txBody>
      </p:sp>
      <p:sp>
        <p:nvSpPr>
          <p:cNvPr id="3" name="Content Placeholder 2"/>
          <p:cNvSpPr>
            <a:spLocks noGrp="1"/>
          </p:cNvSpPr>
          <p:nvPr>
            <p:ph idx="1"/>
          </p:nvPr>
        </p:nvSpPr>
        <p:spPr>
          <a:xfrm>
            <a:off x="1024129" y="2286000"/>
            <a:ext cx="7823100" cy="4023360"/>
          </a:xfrm>
        </p:spPr>
        <p:txBody>
          <a:bodyPr>
            <a:normAutofit fontScale="92500" lnSpcReduction="10000"/>
          </a:bodyPr>
          <a:lstStyle/>
          <a:p>
            <a:r>
              <a:rPr lang="en-US" dirty="0" smtClean="0"/>
              <a:t>-Griffith often used serial novels (short </a:t>
            </a:r>
            <a:r>
              <a:rPr lang="en-US" dirty="0" err="1" smtClean="0"/>
              <a:t>episodics</a:t>
            </a:r>
            <a:r>
              <a:rPr lang="en-US" dirty="0" smtClean="0"/>
              <a:t>) that fit one-reel screenings of early cinema</a:t>
            </a:r>
          </a:p>
          <a:p>
            <a:endParaRPr lang="en-US" dirty="0" smtClean="0"/>
          </a:p>
          <a:p>
            <a:r>
              <a:rPr lang="en-US" dirty="0" smtClean="0"/>
              <a:t>-Each reel movie was 10-20 minutes long. </a:t>
            </a:r>
          </a:p>
          <a:p>
            <a:endParaRPr lang="en-US" dirty="0" smtClean="0"/>
          </a:p>
          <a:p>
            <a:r>
              <a:rPr lang="en-US" dirty="0" smtClean="0"/>
              <a:t>-Griffith’s adaptation of the Victorian poem “Enoch Arden” was a two-reel movie. Originally, he producer was worried the audience wouldn’t sit for a full 30 minutes!</a:t>
            </a:r>
          </a:p>
          <a:p>
            <a:endParaRPr lang="en-US" dirty="0" smtClean="0"/>
          </a:p>
          <a:p>
            <a:r>
              <a:rPr lang="en-US" dirty="0" smtClean="0"/>
              <a:t>-It was an astounding success, which paved the way for longer films. </a:t>
            </a:r>
            <a:endParaRPr lang="en-US" dirty="0"/>
          </a:p>
        </p:txBody>
      </p:sp>
      <p:pic>
        <p:nvPicPr>
          <p:cNvPr id="4" name="Picture 3"/>
          <p:cNvPicPr>
            <a:picLocks noChangeAspect="1"/>
          </p:cNvPicPr>
          <p:nvPr/>
        </p:nvPicPr>
        <p:blipFill>
          <a:blip r:embed="rId2"/>
          <a:stretch>
            <a:fillRect/>
          </a:stretch>
        </p:blipFill>
        <p:spPr>
          <a:xfrm>
            <a:off x="9612160" y="4533900"/>
            <a:ext cx="2579840" cy="23241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towards feature length films</a:t>
            </a:r>
            <a:endParaRPr lang="en-US" dirty="0"/>
          </a:p>
        </p:txBody>
      </p:sp>
      <p:sp>
        <p:nvSpPr>
          <p:cNvPr id="3" name="Content Placeholder 2"/>
          <p:cNvSpPr>
            <a:spLocks noGrp="1"/>
          </p:cNvSpPr>
          <p:nvPr>
            <p:ph idx="1"/>
          </p:nvPr>
        </p:nvSpPr>
        <p:spPr/>
        <p:txBody>
          <a:bodyPr/>
          <a:lstStyle/>
          <a:p>
            <a:r>
              <a:rPr lang="en-US" b="1" i="1" dirty="0"/>
              <a:t>Judith of </a:t>
            </a:r>
            <a:r>
              <a:rPr lang="en-US" b="1" i="1" dirty="0" err="1"/>
              <a:t>Bethulia</a:t>
            </a:r>
            <a:r>
              <a:rPr lang="en-US" dirty="0"/>
              <a:t> (1914) is a </a:t>
            </a:r>
            <a:r>
              <a:rPr lang="en-US" dirty="0" smtClean="0"/>
              <a:t>61 minute film produced </a:t>
            </a:r>
            <a:r>
              <a:rPr lang="en-US" dirty="0"/>
              <a:t>and directed by D. W. Griffith. The film was the </a:t>
            </a:r>
            <a:r>
              <a:rPr lang="en-US" dirty="0" smtClean="0"/>
              <a:t>first feature-length </a:t>
            </a:r>
            <a:r>
              <a:rPr lang="en-US" dirty="0"/>
              <a:t>film made by pioneering film company </a:t>
            </a:r>
            <a:r>
              <a:rPr lang="en-US" dirty="0" err="1"/>
              <a:t>Biograph</a:t>
            </a:r>
            <a:r>
              <a:rPr lang="en-US" dirty="0"/>
              <a:t>, although the second that </a:t>
            </a:r>
            <a:r>
              <a:rPr lang="en-US" dirty="0" err="1"/>
              <a:t>Biograph</a:t>
            </a:r>
            <a:r>
              <a:rPr lang="en-US" dirty="0"/>
              <a:t> released.</a:t>
            </a:r>
          </a:p>
          <a:p>
            <a:r>
              <a:rPr lang="en-US" dirty="0"/>
              <a:t>Shortly after its completion and a disagreement Griffith had with </a:t>
            </a:r>
            <a:r>
              <a:rPr lang="en-US" dirty="0" err="1"/>
              <a:t>Biograph</a:t>
            </a:r>
            <a:r>
              <a:rPr lang="en-US" dirty="0"/>
              <a:t> executives on making </a:t>
            </a:r>
            <a:r>
              <a:rPr lang="en-US" dirty="0" smtClean="0"/>
              <a:t>more </a:t>
            </a:r>
            <a:r>
              <a:rPr lang="en-US" dirty="0"/>
              <a:t>feature-length films, Griffith left </a:t>
            </a:r>
            <a:r>
              <a:rPr lang="en-US" dirty="0" err="1"/>
              <a:t>Biograph</a:t>
            </a:r>
            <a:r>
              <a:rPr lang="en-US" dirty="0"/>
              <a:t>, and took the entire stock company with him. </a:t>
            </a:r>
            <a:r>
              <a:rPr lang="en-US" dirty="0" err="1"/>
              <a:t>Biograph</a:t>
            </a:r>
            <a:r>
              <a:rPr lang="en-US" dirty="0"/>
              <a:t> delayed the picture's release until 1914, after Griffith's departure, so that it would not have to pay him in a profit-sharing agreement they had</a:t>
            </a:r>
            <a:r>
              <a:rPr lang="en-US" dirty="0" smtClean="0"/>
              <a:t>.</a:t>
            </a:r>
          </a:p>
          <a:p>
            <a:r>
              <a:rPr lang="en-US" dirty="0" smtClean="0"/>
              <a:t>After Griffith left, he continued making longer feature length films though their success is debatable. He is still considered the most important man in film history because of his contributions.</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0138222" y="109734"/>
            <a:ext cx="1401249" cy="2075682"/>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13281691"/>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comes next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1907- </a:t>
            </a:r>
            <a:r>
              <a:rPr lang="en-US" dirty="0"/>
              <a:t>1913 move to Hollywood for good </a:t>
            </a:r>
            <a:r>
              <a:rPr lang="en-US" dirty="0" smtClean="0"/>
              <a:t>weather </a:t>
            </a:r>
            <a:r>
              <a:rPr lang="en-US" dirty="0"/>
              <a:t>to film year </a:t>
            </a:r>
            <a:r>
              <a:rPr lang="en-US" dirty="0" smtClean="0"/>
              <a:t>round</a:t>
            </a:r>
          </a:p>
          <a:p>
            <a:pPr marL="0" indent="0">
              <a:buNone/>
            </a:pPr>
            <a:r>
              <a:rPr lang="en-US" dirty="0" smtClean="0"/>
              <a:t>Mutual </a:t>
            </a:r>
            <a:r>
              <a:rPr lang="en-US" dirty="0" err="1"/>
              <a:t>vs</a:t>
            </a:r>
            <a:r>
              <a:rPr lang="en-US" dirty="0"/>
              <a:t> Ohio (1915)- </a:t>
            </a:r>
            <a:r>
              <a:rPr lang="en-US" dirty="0" smtClean="0"/>
              <a:t>U.S. </a:t>
            </a:r>
            <a:r>
              <a:rPr lang="en-US" dirty="0"/>
              <a:t>Supreme Court declared state censorship in motion pictures constitutional. Film </a:t>
            </a:r>
            <a:r>
              <a:rPr lang="en-US" dirty="0" smtClean="0"/>
              <a:t>is not </a:t>
            </a:r>
            <a:r>
              <a:rPr lang="en-US" dirty="0"/>
              <a:t>protected by the 1st amendment </a:t>
            </a:r>
            <a:r>
              <a:rPr lang="en-US" dirty="0" smtClean="0"/>
              <a:t>(overturned in 1952 </a:t>
            </a:r>
            <a:r>
              <a:rPr lang="en-US" dirty="0"/>
              <a:t>and film is considered an art form and is eligible </a:t>
            </a:r>
            <a:r>
              <a:rPr lang="en-US" dirty="0" smtClean="0"/>
              <a:t>for </a:t>
            </a:r>
            <a:r>
              <a:rPr lang="en-US" dirty="0"/>
              <a:t>1st amendment </a:t>
            </a:r>
            <a:r>
              <a:rPr lang="en-US" dirty="0" smtClean="0"/>
              <a:t>protection)</a:t>
            </a:r>
            <a:endParaRPr lang="en-US" dirty="0"/>
          </a:p>
          <a:p>
            <a:pPr marL="0" indent="0">
              <a:buNone/>
            </a:pPr>
            <a:r>
              <a:rPr lang="en-US" dirty="0" smtClean="0"/>
              <a:t>What makes D.W. Griffith more important than the other milestones we’ve had in film history? </a:t>
            </a:r>
          </a:p>
          <a:p>
            <a:pPr marL="0" indent="0">
              <a:buNone/>
            </a:pPr>
            <a:r>
              <a:rPr lang="en-US" dirty="0" smtClean="0"/>
              <a:t>How does D.W. Griffith’s contributions compare to others in film history? </a:t>
            </a:r>
            <a:endParaRPr lang="en-US" dirty="0">
              <a:hlinkClick r:id="rId2"/>
            </a:endParaRPr>
          </a:p>
          <a:p>
            <a:pPr marL="0" indent="0">
              <a:buNone/>
            </a:pPr>
            <a:endParaRPr lang="en-US" dirty="0">
              <a:hlinkClick r:id="rId2"/>
            </a:endParaRPr>
          </a:p>
          <a:p>
            <a:r>
              <a:rPr lang="en-US" sz="1100" dirty="0" smtClean="0">
                <a:hlinkClick r:id="rId2"/>
              </a:rPr>
              <a:t>http</a:t>
            </a:r>
            <a:r>
              <a:rPr lang="en-US" sz="1100" dirty="0">
                <a:hlinkClick r:id="rId2"/>
              </a:rPr>
              <a:t>://</a:t>
            </a:r>
            <a:r>
              <a:rPr lang="en-US" sz="1100" dirty="0" smtClean="0">
                <a:hlinkClick r:id="rId2"/>
              </a:rPr>
              <a:t>archive.org/details/TheAdventuresOfDollie</a:t>
            </a:r>
            <a:endParaRPr lang="en-US" sz="1100" dirty="0" smtClean="0"/>
          </a:p>
          <a:p>
            <a:r>
              <a:rPr lang="en-US" sz="1100" dirty="0">
                <a:hlinkClick r:id="rId3"/>
              </a:rPr>
              <a:t>http://</a:t>
            </a:r>
            <a:r>
              <a:rPr lang="en-US" sz="1100" dirty="0" smtClean="0">
                <a:hlinkClick r:id="rId3"/>
              </a:rPr>
              <a:t>www.britannica.com/EBchecked/topic/65904/Biograph-Company</a:t>
            </a:r>
            <a:endParaRPr lang="en-US" sz="1100" dirty="0" smtClean="0"/>
          </a:p>
          <a:p>
            <a:r>
              <a:rPr lang="en-US" sz="1100" dirty="0">
                <a:hlinkClick r:id="rId4"/>
              </a:rPr>
              <a:t>http://</a:t>
            </a:r>
            <a:r>
              <a:rPr lang="en-US" sz="1100" dirty="0" smtClean="0">
                <a:hlinkClick r:id="rId4"/>
              </a:rPr>
              <a:t>en.wikipedia.org/wiki/Judith_of_Bethulia</a:t>
            </a:r>
            <a:endParaRPr lang="en-US" sz="11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680377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a="http://schemas.openxmlformats.org/drawingml/2006/main" xmlns="" name="Integral" id="{3577F8C9-A904-41D8-97D2-FD898F53F20E}" vid="{A41AC481-B287-49C8-90EF-C669597D2D0A}"/>
    </a:ext>
  </a:extLst>
</a:theme>
</file>

<file path=docProps/app.xml><?xml version="1.0" encoding="utf-8"?>
<Properties xmlns="http://schemas.openxmlformats.org/officeDocument/2006/extended-properties" xmlns:vt="http://schemas.openxmlformats.org/officeDocument/2006/docPropsVTypes">
  <Template>Integral</Template>
  <TotalTime>128</TotalTime>
  <Words>880</Words>
  <Application>Microsoft Macintosh PowerPoint</Application>
  <PresentationFormat>Custom</PresentationFormat>
  <Paragraphs>50</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Integral</vt:lpstr>
      <vt:lpstr>d.W. Griffith: The father of narrative cinema</vt:lpstr>
      <vt:lpstr>What he did to film</vt:lpstr>
      <vt:lpstr>The new narrative</vt:lpstr>
      <vt:lpstr>His life</vt:lpstr>
      <vt:lpstr>The adventures of dollie: just the beginning</vt:lpstr>
      <vt:lpstr>Single anD DOUBLE REEL</vt:lpstr>
      <vt:lpstr>Moving towards feature length films</vt:lpstr>
      <vt:lpstr>What comes next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d.W. Griffith: The father of narrative cinema</dc:title>
  <dc:creator>serenity2324</dc:creator>
  <cp:lastModifiedBy>Angie Engelbert</cp:lastModifiedBy>
  <cp:revision>23</cp:revision>
  <dcterms:created xsi:type="dcterms:W3CDTF">2016-08-29T04:28:46Z</dcterms:created>
  <dcterms:modified xsi:type="dcterms:W3CDTF">2016-08-29T05:26:14Z</dcterms:modified>
</cp:coreProperties>
</file>