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82E0-E278-5F4B-B48B-B21EF66E8C7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E4F6-5732-CA4B-B1E8-D8BB626F1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82E0-E278-5F4B-B48B-B21EF66E8C7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E4F6-5732-CA4B-B1E8-D8BB626F1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82E0-E278-5F4B-B48B-B21EF66E8C7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E4F6-5732-CA4B-B1E8-D8BB626F1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82E0-E278-5F4B-B48B-B21EF66E8C7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E4F6-5732-CA4B-B1E8-D8BB626F1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82E0-E278-5F4B-B48B-B21EF66E8C7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E4F6-5732-CA4B-B1E8-D8BB626F1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82E0-E278-5F4B-B48B-B21EF66E8C7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E4F6-5732-CA4B-B1E8-D8BB626F1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82E0-E278-5F4B-B48B-B21EF66E8C7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E4F6-5732-CA4B-B1E8-D8BB626F1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82E0-E278-5F4B-B48B-B21EF66E8C7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E4F6-5732-CA4B-B1E8-D8BB626F1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82E0-E278-5F4B-B48B-B21EF66E8C7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E4F6-5732-CA4B-B1E8-D8BB626F1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82E0-E278-5F4B-B48B-B21EF66E8C7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E4F6-5732-CA4B-B1E8-D8BB626F1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82E0-E278-5F4B-B48B-B21EF66E8C7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E4F6-5732-CA4B-B1E8-D8BB626F1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B82E0-E278-5F4B-B48B-B21EF66E8C7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2E4F6-5732-CA4B-B1E8-D8BB626F1B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CRUCIBLE 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Engelbert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In Edwards’ sermon, which comparison did he NOT make between man and God’s wrath?</a:t>
            </a:r>
            <a:endParaRPr lang="en-US" dirty="0" smtClean="0"/>
          </a:p>
          <a:p>
            <a:pPr lvl="0">
              <a:buNone/>
            </a:pPr>
            <a:r>
              <a:rPr lang="en-US" sz="3027" dirty="0" smtClean="0"/>
              <a:t>A. man </a:t>
            </a:r>
            <a:r>
              <a:rPr lang="en-US" sz="3027" dirty="0"/>
              <a:t>is like a spider that God is holding over a fire, and God can drop man at any time</a:t>
            </a:r>
            <a:endParaRPr lang="en-US" sz="3027" dirty="0" smtClean="0"/>
          </a:p>
          <a:p>
            <a:pPr lvl="0">
              <a:buNone/>
            </a:pPr>
            <a:r>
              <a:rPr lang="en-US" sz="3027" dirty="0" smtClean="0"/>
              <a:t>B. God </a:t>
            </a:r>
            <a:r>
              <a:rPr lang="en-US" sz="3027" dirty="0"/>
              <a:t>is a hand holding back a wave of terror and water that could destroy man</a:t>
            </a:r>
            <a:endParaRPr lang="en-US" sz="3027" dirty="0" smtClean="0"/>
          </a:p>
          <a:p>
            <a:pPr lvl="0">
              <a:buNone/>
            </a:pPr>
            <a:r>
              <a:rPr lang="en-US" sz="3027" dirty="0" smtClean="0"/>
              <a:t>C. God’s </a:t>
            </a:r>
            <a:r>
              <a:rPr lang="en-US" sz="3027" dirty="0"/>
              <a:t>wrath is like a earthquake that could wreak havoc at any moment</a:t>
            </a:r>
            <a:endParaRPr lang="en-US" sz="3027" dirty="0" smtClean="0"/>
          </a:p>
          <a:p>
            <a:pPr lvl="0">
              <a:buNone/>
            </a:pPr>
            <a:r>
              <a:rPr lang="en-US" sz="3027" dirty="0" smtClean="0"/>
              <a:t>D. God’s </a:t>
            </a:r>
            <a:r>
              <a:rPr lang="en-US" sz="3027" dirty="0"/>
              <a:t>wrath is  like an arrow poised and ready to shoot at man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In Edwards’ sermon, which comparison did he NOT make between man and God’s wrath?</a:t>
            </a:r>
            <a:endParaRPr lang="en-US" dirty="0" smtClean="0"/>
          </a:p>
          <a:p>
            <a:pPr lvl="0">
              <a:buNone/>
            </a:pPr>
            <a:r>
              <a:rPr lang="en-US" sz="3027" dirty="0" smtClean="0"/>
              <a:t>A. man </a:t>
            </a:r>
            <a:r>
              <a:rPr lang="en-US" sz="3027" dirty="0"/>
              <a:t>is like a spider that God is holding over a fire, and God can drop man at any time</a:t>
            </a:r>
            <a:endParaRPr lang="en-US" sz="3027" dirty="0" smtClean="0"/>
          </a:p>
          <a:p>
            <a:pPr lvl="0">
              <a:buNone/>
            </a:pPr>
            <a:r>
              <a:rPr lang="en-US" sz="3027" dirty="0" smtClean="0"/>
              <a:t>B. God </a:t>
            </a:r>
            <a:r>
              <a:rPr lang="en-US" sz="3027" dirty="0"/>
              <a:t>is a hand holding back a wave of terror and water that could destroy man</a:t>
            </a:r>
            <a:endParaRPr lang="en-US" sz="3027" dirty="0" smtClean="0"/>
          </a:p>
          <a:p>
            <a:pPr lvl="0">
              <a:buNone/>
            </a:pPr>
            <a:r>
              <a:rPr lang="en-US" sz="3027" dirty="0" smtClean="0">
                <a:solidFill>
                  <a:srgbClr val="FF0000"/>
                </a:solidFill>
              </a:rPr>
              <a:t>C. God’s </a:t>
            </a:r>
            <a:r>
              <a:rPr lang="en-US" sz="3027" dirty="0">
                <a:solidFill>
                  <a:srgbClr val="FF0000"/>
                </a:solidFill>
              </a:rPr>
              <a:t>wrath is like a earthquake that could wreak havoc at any moment</a:t>
            </a:r>
            <a:endParaRPr lang="en-US" sz="3027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sz="3027" dirty="0" smtClean="0"/>
              <a:t>D. God’s </a:t>
            </a:r>
            <a:r>
              <a:rPr lang="en-US" sz="3027" dirty="0"/>
              <a:t>wrath is  like an arrow poised and ready to shoot at man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What is a theocracy?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A. a </a:t>
            </a:r>
            <a:r>
              <a:rPr lang="en-US" dirty="0"/>
              <a:t>type of cracker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B. a </a:t>
            </a:r>
            <a:r>
              <a:rPr lang="en-US" dirty="0"/>
              <a:t>govt. ruled by god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C. a </a:t>
            </a:r>
            <a:r>
              <a:rPr lang="en-US" dirty="0"/>
              <a:t>govt. ruled by the elders in society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D. the </a:t>
            </a:r>
            <a:r>
              <a:rPr lang="en-US" dirty="0"/>
              <a:t>study of God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What is a theocracy?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A. a </a:t>
            </a:r>
            <a:r>
              <a:rPr lang="en-US" dirty="0"/>
              <a:t>type of cracker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B</a:t>
            </a:r>
            <a:r>
              <a:rPr lang="en-US" dirty="0" smtClean="0">
                <a:solidFill>
                  <a:srgbClr val="FF0000"/>
                </a:solidFill>
              </a:rPr>
              <a:t>. a </a:t>
            </a:r>
            <a:r>
              <a:rPr lang="en-US" dirty="0">
                <a:solidFill>
                  <a:srgbClr val="FF0000"/>
                </a:solidFill>
              </a:rPr>
              <a:t>govt. ruled by god</a:t>
            </a:r>
            <a:endParaRPr lang="en-US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dirty="0" smtClean="0"/>
              <a:t>C. a </a:t>
            </a:r>
            <a:r>
              <a:rPr lang="en-US" dirty="0"/>
              <a:t>govt. ruled by the elders in society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D. the </a:t>
            </a:r>
            <a:r>
              <a:rPr lang="en-US" dirty="0"/>
              <a:t>study of God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Which is not a device or test that Puritans would use to determine if someone were a witch or not?</a:t>
            </a:r>
            <a:endParaRPr lang="en-US" dirty="0" smtClean="0"/>
          </a:p>
          <a:p>
            <a:pPr marL="514350" lvl="0" indent="-514350">
              <a:buAutoNum type="alphaUcPeriod"/>
            </a:pPr>
            <a:r>
              <a:rPr lang="en-US" dirty="0" err="1" smtClean="0"/>
              <a:t>Strappado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514350" lvl="0" indent="-514350">
              <a:buAutoNum type="alphaUcPeriod"/>
            </a:pPr>
            <a:r>
              <a:rPr lang="en-US" dirty="0" smtClean="0"/>
              <a:t>quartering</a:t>
            </a:r>
          </a:p>
          <a:p>
            <a:pPr lvl="0">
              <a:buNone/>
            </a:pPr>
            <a:r>
              <a:rPr lang="en-US" dirty="0" smtClean="0"/>
              <a:t>C. devil’s </a:t>
            </a:r>
            <a:r>
              <a:rPr lang="en-US" dirty="0"/>
              <a:t>marks</a:t>
            </a:r>
            <a:r>
              <a:rPr lang="en-US" dirty="0" smtClean="0"/>
              <a:t>	</a:t>
            </a:r>
          </a:p>
          <a:p>
            <a:pPr lvl="0">
              <a:buNone/>
            </a:pPr>
            <a:r>
              <a:rPr lang="en-US" dirty="0" smtClean="0"/>
              <a:t>D</a:t>
            </a:r>
            <a:r>
              <a:rPr lang="en-US" dirty="0"/>
              <a:t>. the swimming test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Which is not a device or test that Puritans would use to determine if someone were a witch or not?</a:t>
            </a:r>
            <a:endParaRPr lang="en-US" dirty="0" smtClean="0"/>
          </a:p>
          <a:p>
            <a:pPr marL="514350" lvl="0" indent="-514350">
              <a:buAutoNum type="alphaUcPeriod"/>
            </a:pPr>
            <a:r>
              <a:rPr lang="en-US" dirty="0" err="1" smtClean="0"/>
              <a:t>Strappado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514350" lvl="0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quartering</a:t>
            </a:r>
          </a:p>
          <a:p>
            <a:pPr lvl="0">
              <a:buNone/>
            </a:pPr>
            <a:r>
              <a:rPr lang="en-US" dirty="0" smtClean="0"/>
              <a:t>C. devil’s </a:t>
            </a:r>
            <a:r>
              <a:rPr lang="en-US" dirty="0"/>
              <a:t>marks</a:t>
            </a:r>
            <a:r>
              <a:rPr lang="en-US" dirty="0" smtClean="0"/>
              <a:t>	</a:t>
            </a:r>
          </a:p>
          <a:p>
            <a:pPr lvl="0">
              <a:buNone/>
            </a:pPr>
            <a:r>
              <a:rPr lang="en-US" dirty="0" smtClean="0"/>
              <a:t>D</a:t>
            </a:r>
            <a:r>
              <a:rPr lang="en-US" dirty="0"/>
              <a:t>. the swimming test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Why doesn’t John Proctor like to go to church?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 . </a:t>
            </a:r>
            <a:r>
              <a:rPr lang="en-US" sz="2800" dirty="0" smtClean="0"/>
              <a:t>because </a:t>
            </a:r>
            <a:r>
              <a:rPr lang="en-US" sz="2800" dirty="0"/>
              <a:t>his house is far away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B. he </a:t>
            </a:r>
            <a:r>
              <a:rPr lang="en-US" sz="2800" dirty="0"/>
              <a:t>doesn’t believe in God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C. he </a:t>
            </a:r>
            <a:r>
              <a:rPr lang="en-US" sz="2800" dirty="0"/>
              <a:t>doesn’t like the way Parris preaches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D. he </a:t>
            </a:r>
            <a:r>
              <a:rPr lang="en-US" sz="2800" dirty="0"/>
              <a:t>doesn’t want to see Abigail there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Why doesn’t John Proctor like to go to church?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 . </a:t>
            </a:r>
            <a:r>
              <a:rPr lang="en-US" sz="2800" dirty="0" smtClean="0"/>
              <a:t>because </a:t>
            </a:r>
            <a:r>
              <a:rPr lang="en-US" sz="2800" dirty="0"/>
              <a:t>his house is far away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B. he </a:t>
            </a:r>
            <a:r>
              <a:rPr lang="en-US" sz="2800" dirty="0"/>
              <a:t>doesn’t believe in God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C. he </a:t>
            </a:r>
            <a:r>
              <a:rPr lang="en-US" sz="2800" dirty="0">
                <a:solidFill>
                  <a:srgbClr val="FF0000"/>
                </a:solidFill>
              </a:rPr>
              <a:t>doesn’t like the way Parris preaches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sz="2800" dirty="0" smtClean="0"/>
              <a:t>D. he </a:t>
            </a:r>
            <a:r>
              <a:rPr lang="en-US" sz="2800" dirty="0"/>
              <a:t>doesn’t want to see Abigail there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Who dies at the end of the play?</a:t>
            </a:r>
            <a:endParaRPr lang="en-US" dirty="0" smtClean="0"/>
          </a:p>
          <a:p>
            <a:pPr lvl="0">
              <a:buNone/>
            </a:pPr>
            <a:r>
              <a:rPr lang="en-US" sz="2800" dirty="0" smtClean="0"/>
              <a:t>A. Rebecca </a:t>
            </a:r>
            <a:r>
              <a:rPr lang="en-US" sz="2800" dirty="0"/>
              <a:t>Nurse, Mary Warren and John Proctor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B. Rebecca </a:t>
            </a:r>
            <a:r>
              <a:rPr lang="en-US" sz="2800" dirty="0"/>
              <a:t>Nurse, John Proctor, Elizabeth Proctor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C. John </a:t>
            </a:r>
            <a:r>
              <a:rPr lang="en-US" sz="2800" dirty="0"/>
              <a:t>Proctor and Abigail Williams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D. Giles </a:t>
            </a:r>
            <a:r>
              <a:rPr lang="en-US" sz="2800" dirty="0"/>
              <a:t>Corey, Rebecca Nurse, and John Proctor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Who dies at the end of the play?</a:t>
            </a:r>
            <a:endParaRPr lang="en-US" dirty="0" smtClean="0"/>
          </a:p>
          <a:p>
            <a:pPr lvl="0">
              <a:buNone/>
            </a:pPr>
            <a:r>
              <a:rPr lang="en-US" sz="2800" dirty="0" smtClean="0"/>
              <a:t>A. Rebecca </a:t>
            </a:r>
            <a:r>
              <a:rPr lang="en-US" sz="2800" dirty="0"/>
              <a:t>Nurse, Mary Warren and John Proctor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B. Rebecca </a:t>
            </a:r>
            <a:r>
              <a:rPr lang="en-US" sz="2800" dirty="0"/>
              <a:t>Nurse, John Proctor, Elizabeth Proctor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C. John </a:t>
            </a:r>
            <a:r>
              <a:rPr lang="en-US" sz="2800" dirty="0"/>
              <a:t>Proctor and Abigail Williams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D. Giles </a:t>
            </a:r>
            <a:r>
              <a:rPr lang="en-US" sz="2800" dirty="0">
                <a:solidFill>
                  <a:srgbClr val="FF0000"/>
                </a:solidFill>
              </a:rPr>
              <a:t>Corey, Rebecca Nurse, and John Proctor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Predestination was a Puritan belief. This consisted of believing that:</a:t>
            </a:r>
            <a:endParaRPr lang="en-US" dirty="0" smtClean="0"/>
          </a:p>
          <a:p>
            <a:pPr lvl="0">
              <a:buNone/>
            </a:pPr>
            <a:r>
              <a:rPr lang="en-US" sz="2400" dirty="0" smtClean="0"/>
              <a:t>A God </a:t>
            </a:r>
            <a:r>
              <a:rPr lang="en-US" sz="2400" dirty="0"/>
              <a:t>had already chosen who would go to heaven and who would go to hell</a:t>
            </a: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B God </a:t>
            </a:r>
            <a:r>
              <a:rPr lang="en-US" sz="2400" dirty="0"/>
              <a:t>had already chosen what job and destiny you would have</a:t>
            </a: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C God </a:t>
            </a:r>
            <a:r>
              <a:rPr lang="en-US" sz="2400" dirty="0"/>
              <a:t>had already decided who you would marry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 Man </a:t>
            </a:r>
            <a:r>
              <a:rPr lang="en-US" sz="2400" dirty="0"/>
              <a:t>chooses his own destiny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Given circumstances are anything that happen before the opening of a play. What pivotal event sets everything in motion?</a:t>
            </a:r>
            <a:endParaRPr lang="en-US" dirty="0" smtClean="0"/>
          </a:p>
          <a:p>
            <a:pPr lvl="0">
              <a:buNone/>
            </a:pPr>
            <a:r>
              <a:rPr lang="en-US" sz="2800" dirty="0" smtClean="0"/>
              <a:t>A. Abigail </a:t>
            </a:r>
            <a:r>
              <a:rPr lang="en-US" sz="2800" dirty="0"/>
              <a:t>has an affair with John Proctor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B. Parris </a:t>
            </a:r>
            <a:r>
              <a:rPr lang="en-US" sz="2800" dirty="0"/>
              <a:t>brings </a:t>
            </a:r>
            <a:r>
              <a:rPr lang="en-US" sz="2800" dirty="0" err="1"/>
              <a:t>Tituba</a:t>
            </a:r>
            <a:r>
              <a:rPr lang="en-US" sz="2800" dirty="0"/>
              <a:t> to America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C. The </a:t>
            </a:r>
            <a:r>
              <a:rPr lang="en-US" sz="2800" dirty="0"/>
              <a:t>girls dance in the woods and get caught; Betty freaks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D. Rev</a:t>
            </a:r>
            <a:r>
              <a:rPr lang="en-US" sz="2800" dirty="0"/>
              <a:t>. Hale comes to town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Given circumstances are anything that happen before the opening of a play. What pivotal event sets everything in motion?</a:t>
            </a:r>
            <a:endParaRPr lang="en-US" dirty="0" smtClean="0"/>
          </a:p>
          <a:p>
            <a:pPr lvl="0">
              <a:buNone/>
            </a:pPr>
            <a:r>
              <a:rPr lang="en-US" sz="2800" dirty="0" smtClean="0"/>
              <a:t>A. Abigail </a:t>
            </a:r>
            <a:r>
              <a:rPr lang="en-US" sz="2800" dirty="0"/>
              <a:t>has an affair with John Proctor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B. Parris </a:t>
            </a:r>
            <a:r>
              <a:rPr lang="en-US" sz="2800" dirty="0"/>
              <a:t>brings </a:t>
            </a:r>
            <a:r>
              <a:rPr lang="en-US" sz="2800" dirty="0" err="1"/>
              <a:t>Tituba</a:t>
            </a:r>
            <a:r>
              <a:rPr lang="en-US" sz="2800" dirty="0"/>
              <a:t> to America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C. The </a:t>
            </a:r>
            <a:r>
              <a:rPr lang="en-US" sz="2800" dirty="0">
                <a:solidFill>
                  <a:srgbClr val="FF0000"/>
                </a:solidFill>
              </a:rPr>
              <a:t>girls dance in the woods and get caught; Betty freaks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sz="2800" dirty="0" smtClean="0"/>
              <a:t>D. Rev</a:t>
            </a:r>
            <a:r>
              <a:rPr lang="en-US" sz="2800" dirty="0"/>
              <a:t>. Hale comes to town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Dynamic characters change and static characters stay the same. Which character changed his or her point-of-view by the end of the play?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A. Mrs</a:t>
            </a:r>
            <a:r>
              <a:rPr lang="en-US" dirty="0"/>
              <a:t>. Putnam			C. Abigail Williams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B. Reverend </a:t>
            </a:r>
            <a:r>
              <a:rPr lang="en-US" dirty="0"/>
              <a:t>Hale		D. George Jacobson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Dynamic characters change and static characters stay the same. Which character changed his or her point-of-view by the end of the play?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A. Mrs</a:t>
            </a:r>
            <a:r>
              <a:rPr lang="en-US" dirty="0"/>
              <a:t>. Putnam			C. Abigail Williams</a:t>
            </a:r>
            <a:endParaRPr lang="en-US" dirty="0" smtClean="0"/>
          </a:p>
          <a:p>
            <a:pPr lvl="0">
              <a:buNone/>
            </a:pPr>
            <a:r>
              <a:rPr lang="en-US" dirty="0" smtClean="0">
                <a:solidFill>
                  <a:srgbClr val="FF0000"/>
                </a:solidFill>
              </a:rPr>
              <a:t>B. Reverend </a:t>
            </a:r>
            <a:r>
              <a:rPr lang="en-US" dirty="0">
                <a:solidFill>
                  <a:srgbClr val="FF0000"/>
                </a:solidFill>
              </a:rPr>
              <a:t>Hale	</a:t>
            </a:r>
            <a:r>
              <a:rPr lang="en-US" dirty="0"/>
              <a:t>	D. George Jacobson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/>
              <a:t>When Parris says, “11. “You will confess yourself or I will take you out and whip you to your death, </a:t>
            </a:r>
            <a:r>
              <a:rPr lang="en-US" b="1" dirty="0" err="1"/>
              <a:t>Tituba</a:t>
            </a:r>
            <a:r>
              <a:rPr lang="en-US" b="1" dirty="0"/>
              <a:t>!” coupled with his other actions, we learn through indirect characterization that he is: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</a:t>
            </a:r>
            <a:r>
              <a:rPr lang="en-US" sz="3027" dirty="0" smtClean="0"/>
              <a:t>. only </a:t>
            </a:r>
            <a:r>
              <a:rPr lang="en-US" sz="3027" dirty="0"/>
              <a:t>concerned about his own reputation</a:t>
            </a:r>
            <a:endParaRPr lang="en-US" sz="3027" dirty="0" smtClean="0"/>
          </a:p>
          <a:p>
            <a:pPr lvl="0">
              <a:buNone/>
            </a:pPr>
            <a:r>
              <a:rPr lang="en-US" sz="3027" dirty="0" smtClean="0"/>
              <a:t>B. wants </a:t>
            </a:r>
            <a:r>
              <a:rPr lang="en-US" sz="3027" dirty="0"/>
              <a:t>to make her a scapegoat</a:t>
            </a:r>
            <a:endParaRPr lang="en-US" sz="3027" dirty="0" smtClean="0"/>
          </a:p>
          <a:p>
            <a:pPr lvl="0">
              <a:buNone/>
            </a:pPr>
            <a:r>
              <a:rPr lang="en-US" sz="3027" dirty="0" smtClean="0"/>
              <a:t>C. abuses </a:t>
            </a:r>
            <a:r>
              <a:rPr lang="en-US" sz="3027" dirty="0"/>
              <a:t>his power as the minister of the town</a:t>
            </a:r>
            <a:endParaRPr lang="en-US" sz="3027" dirty="0" smtClean="0"/>
          </a:p>
          <a:p>
            <a:pPr lvl="0">
              <a:buNone/>
            </a:pPr>
            <a:r>
              <a:rPr lang="en-US" sz="3027" dirty="0" smtClean="0"/>
              <a:t>D. all </a:t>
            </a:r>
            <a:r>
              <a:rPr lang="en-US" sz="3027" dirty="0"/>
              <a:t>of the above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/>
              <a:t>When Parris says, “11. “You will confess yourself or I will take you out and whip you to your death, </a:t>
            </a:r>
            <a:r>
              <a:rPr lang="en-US" b="1" dirty="0" err="1"/>
              <a:t>Tituba</a:t>
            </a:r>
            <a:r>
              <a:rPr lang="en-US" b="1" dirty="0"/>
              <a:t>!” coupled with his other actions, we learn through indirect characterization that he is: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</a:t>
            </a:r>
            <a:r>
              <a:rPr lang="en-US" sz="3027" dirty="0" smtClean="0"/>
              <a:t>. only </a:t>
            </a:r>
            <a:r>
              <a:rPr lang="en-US" sz="3027" dirty="0"/>
              <a:t>concerned about his own reputation</a:t>
            </a:r>
            <a:endParaRPr lang="en-US" sz="3027" dirty="0" smtClean="0"/>
          </a:p>
          <a:p>
            <a:pPr lvl="0">
              <a:buNone/>
            </a:pPr>
            <a:r>
              <a:rPr lang="en-US" sz="3027" dirty="0" smtClean="0"/>
              <a:t>B. wants </a:t>
            </a:r>
            <a:r>
              <a:rPr lang="en-US" sz="3027" dirty="0"/>
              <a:t>to make her a scapegoat</a:t>
            </a:r>
            <a:endParaRPr lang="en-US" sz="3027" dirty="0" smtClean="0"/>
          </a:p>
          <a:p>
            <a:pPr lvl="0">
              <a:buNone/>
            </a:pPr>
            <a:r>
              <a:rPr lang="en-US" sz="3027" dirty="0" smtClean="0"/>
              <a:t>C. abuses </a:t>
            </a:r>
            <a:r>
              <a:rPr lang="en-US" sz="3027" dirty="0"/>
              <a:t>his power as the minister of the town</a:t>
            </a:r>
            <a:endParaRPr lang="en-US" sz="3027" dirty="0" smtClean="0"/>
          </a:p>
          <a:p>
            <a:pPr lvl="0">
              <a:buNone/>
            </a:pPr>
            <a:r>
              <a:rPr lang="en-US" sz="3027" dirty="0" smtClean="0">
                <a:solidFill>
                  <a:srgbClr val="FF0000"/>
                </a:solidFill>
              </a:rPr>
              <a:t>D. all </a:t>
            </a:r>
            <a:r>
              <a:rPr lang="en-US" sz="3027" dirty="0">
                <a:solidFill>
                  <a:srgbClr val="FF0000"/>
                </a:solidFill>
              </a:rPr>
              <a:t>of the above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Lust: John Proctor as Greed: ?</a:t>
            </a:r>
            <a:endParaRPr lang="en-US" dirty="0" smtClean="0"/>
          </a:p>
          <a:p>
            <a:pPr marL="514350" lvl="0" indent="-514350">
              <a:buAutoNum type="alphaUcPeriod"/>
            </a:pPr>
            <a:r>
              <a:rPr lang="en-US" dirty="0" smtClean="0"/>
              <a:t>Putnam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514350" lvl="0" indent="-514350">
              <a:buAutoNum type="alphaUcPeriod"/>
            </a:pPr>
            <a:r>
              <a:rPr lang="en-US" dirty="0" smtClean="0"/>
              <a:t> </a:t>
            </a:r>
            <a:r>
              <a:rPr lang="en-US" dirty="0" err="1"/>
              <a:t>Danforth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C. Mary </a:t>
            </a:r>
            <a:r>
              <a:rPr lang="en-US" dirty="0"/>
              <a:t>Warren</a:t>
            </a:r>
            <a:r>
              <a:rPr lang="en-US" dirty="0" smtClean="0"/>
              <a:t>	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/>
              <a:t>D. Elizabeth Proctor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Lust: John Proctor as Greed: ?</a:t>
            </a:r>
            <a:endParaRPr lang="en-US" dirty="0" smtClean="0"/>
          </a:p>
          <a:p>
            <a:pPr marL="514350" lvl="0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Putnam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514350" lvl="0" indent="-514350">
              <a:buAutoNum type="alphaUcPeriod"/>
            </a:pPr>
            <a:r>
              <a:rPr lang="en-US" dirty="0" smtClean="0"/>
              <a:t> </a:t>
            </a:r>
            <a:r>
              <a:rPr lang="en-US" dirty="0" err="1"/>
              <a:t>Danforth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C. Mary </a:t>
            </a:r>
            <a:r>
              <a:rPr lang="en-US" dirty="0"/>
              <a:t>Warren</a:t>
            </a:r>
            <a:r>
              <a:rPr lang="en-US" dirty="0" smtClean="0"/>
              <a:t>	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/>
              <a:t>D. Elizabeth Proctor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When John Proctor says “an everlasting funeral marches round your heart” he means that</a:t>
            </a:r>
            <a:r>
              <a:rPr lang="en-US" dirty="0"/>
              <a:t>: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</a:t>
            </a:r>
            <a:r>
              <a:rPr lang="en-US" sz="2800" dirty="0" smtClean="0"/>
              <a:t>. Elizabeth </a:t>
            </a:r>
            <a:r>
              <a:rPr lang="en-US" sz="2800" dirty="0"/>
              <a:t>is very sick and needs to cheer up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B. She </a:t>
            </a:r>
            <a:r>
              <a:rPr lang="en-US" sz="2800" dirty="0"/>
              <a:t>is punishing him for cheating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C. She </a:t>
            </a:r>
            <a:r>
              <a:rPr lang="en-US" sz="2800" dirty="0"/>
              <a:t>doesn’t decorate for the holidays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D. She </a:t>
            </a:r>
            <a:r>
              <a:rPr lang="en-US" sz="2800" dirty="0"/>
              <a:t>is jealous of Abigail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When John Proctor says “an everlasting funeral marches round your heart” he means that</a:t>
            </a:r>
            <a:r>
              <a:rPr lang="en-US" dirty="0"/>
              <a:t>: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</a:t>
            </a:r>
            <a:r>
              <a:rPr lang="en-US" sz="2800" dirty="0" smtClean="0"/>
              <a:t>. Elizabeth </a:t>
            </a:r>
            <a:r>
              <a:rPr lang="en-US" sz="2800" dirty="0"/>
              <a:t>is very sick and needs to cheer up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B. She </a:t>
            </a:r>
            <a:r>
              <a:rPr lang="en-US" sz="2800" dirty="0">
                <a:solidFill>
                  <a:srgbClr val="FF0000"/>
                </a:solidFill>
              </a:rPr>
              <a:t>is punishing him for cheating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sz="2800" dirty="0" smtClean="0"/>
              <a:t>C. She </a:t>
            </a:r>
            <a:r>
              <a:rPr lang="en-US" sz="2800" dirty="0"/>
              <a:t>doesn’t decorate for the holidays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D. She </a:t>
            </a:r>
            <a:r>
              <a:rPr lang="en-US" sz="2800" dirty="0"/>
              <a:t>is jealous of Abigail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Predestination was a Puritan belief. This consisted of believing that:</a:t>
            </a:r>
            <a:endParaRPr lang="en-US" dirty="0" smtClean="0"/>
          </a:p>
          <a:p>
            <a:pPr lv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 God </a:t>
            </a:r>
            <a:r>
              <a:rPr lang="en-US" sz="2400" dirty="0">
                <a:solidFill>
                  <a:srgbClr val="FF0000"/>
                </a:solidFill>
              </a:rPr>
              <a:t>had already chosen who would go to heaven and who would go to hell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sz="2400" dirty="0" smtClean="0"/>
              <a:t>B God </a:t>
            </a:r>
            <a:r>
              <a:rPr lang="en-US" sz="2400" dirty="0"/>
              <a:t>had already chosen what job and destiny you would have</a:t>
            </a: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C God </a:t>
            </a:r>
            <a:r>
              <a:rPr lang="en-US" sz="2400" dirty="0"/>
              <a:t>had already decided who you would marry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 Man </a:t>
            </a:r>
            <a:r>
              <a:rPr lang="en-US" sz="2400" dirty="0"/>
              <a:t>chooses his own destiny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What is an example of an internal conflict?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</a:t>
            </a:r>
            <a:r>
              <a:rPr lang="en-US" sz="2800" dirty="0" smtClean="0"/>
              <a:t>. when </a:t>
            </a:r>
            <a:r>
              <a:rPr lang="en-US" sz="2800" dirty="0"/>
              <a:t>Abigail accuses Mary Warren of sending her spirit on him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B. when </a:t>
            </a:r>
            <a:r>
              <a:rPr lang="en-US" sz="2800" dirty="0"/>
              <a:t>Parris beats a confession out of Abigail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C. when </a:t>
            </a:r>
            <a:r>
              <a:rPr lang="en-US" sz="2800" dirty="0"/>
              <a:t>Elizabeth blames herself for her husband cheating on her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D. when </a:t>
            </a:r>
            <a:r>
              <a:rPr lang="en-US" sz="2800" dirty="0"/>
              <a:t>Abigail threatens Betty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What is an example of an internal conflict?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</a:t>
            </a:r>
            <a:r>
              <a:rPr lang="en-US" sz="2800" dirty="0" smtClean="0"/>
              <a:t>. when </a:t>
            </a:r>
            <a:r>
              <a:rPr lang="en-US" sz="2800" dirty="0"/>
              <a:t>Abigail accuses Mary Warren of sending her spirit on him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B. when </a:t>
            </a:r>
            <a:r>
              <a:rPr lang="en-US" sz="2800" dirty="0"/>
              <a:t>Parris beats a confession out of Abigail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C. </a:t>
            </a:r>
            <a:r>
              <a:rPr lang="en-US" sz="2800" dirty="0" smtClean="0">
                <a:solidFill>
                  <a:srgbClr val="FF0000"/>
                </a:solidFill>
              </a:rPr>
              <a:t>when </a:t>
            </a:r>
            <a:r>
              <a:rPr lang="en-US" sz="2800" dirty="0">
                <a:solidFill>
                  <a:srgbClr val="FF0000"/>
                </a:solidFill>
              </a:rPr>
              <a:t>Elizabeth blames herself for her husband cheating on her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sz="2800" dirty="0" smtClean="0"/>
              <a:t>D. when </a:t>
            </a:r>
            <a:r>
              <a:rPr lang="en-US" sz="2800" dirty="0"/>
              <a:t>Abigail threatens Betty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dirty="0"/>
              <a:t>Puritans didn’t value children, yet the young women in this story are controlling everything. What type of irony is this?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A. Situational</a:t>
            </a:r>
            <a:r>
              <a:rPr lang="en-US" dirty="0"/>
              <a:t>			</a:t>
            </a:r>
            <a:r>
              <a:rPr lang="en-US" dirty="0" err="1"/>
              <a:t>B.dramatic</a:t>
            </a:r>
            <a:r>
              <a:rPr lang="en-US" dirty="0"/>
              <a:t>		C. verbal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dirty="0"/>
              <a:t>Puritans didn’t value children, yet the young women in this story are controlling everything. What type of irony is this?</a:t>
            </a:r>
            <a:endParaRPr lang="en-US" dirty="0" smtClean="0"/>
          </a:p>
          <a:p>
            <a:pPr lvl="0">
              <a:buNone/>
            </a:pPr>
            <a:r>
              <a:rPr lang="en-US" dirty="0" smtClean="0">
                <a:solidFill>
                  <a:srgbClr val="FF0000"/>
                </a:solidFill>
              </a:rPr>
              <a:t>A. Situational</a:t>
            </a:r>
            <a:r>
              <a:rPr lang="en-US" dirty="0"/>
              <a:t>			</a:t>
            </a:r>
            <a:r>
              <a:rPr lang="en-US" dirty="0" err="1"/>
              <a:t>B.dramatic</a:t>
            </a:r>
            <a:r>
              <a:rPr lang="en-US" dirty="0"/>
              <a:t>		C. verbal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When John Proctor says, “I will fall like an ocean on this court”, what style devices is he using?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A. simile </a:t>
            </a:r>
            <a:r>
              <a:rPr lang="en-US" dirty="0"/>
              <a:t>and anaphora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B. simile </a:t>
            </a:r>
            <a:r>
              <a:rPr lang="en-US" dirty="0"/>
              <a:t>and hyperbole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C. metaphor </a:t>
            </a:r>
            <a:r>
              <a:rPr lang="en-US" dirty="0"/>
              <a:t>and onomatopoeia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D. metaphor </a:t>
            </a:r>
            <a:r>
              <a:rPr lang="en-US" dirty="0"/>
              <a:t>and hyperbole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When John Proctor says, “I will fall like an ocean on this court”, what style devices is he using?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A. simile </a:t>
            </a:r>
            <a:r>
              <a:rPr lang="en-US" dirty="0"/>
              <a:t>and anaphora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B. </a:t>
            </a:r>
            <a:r>
              <a:rPr lang="en-US" dirty="0" smtClean="0">
                <a:solidFill>
                  <a:srgbClr val="FF0000"/>
                </a:solidFill>
              </a:rPr>
              <a:t>simile </a:t>
            </a:r>
            <a:r>
              <a:rPr lang="en-US" dirty="0">
                <a:solidFill>
                  <a:srgbClr val="FF0000"/>
                </a:solidFill>
              </a:rPr>
              <a:t>and hyperbole</a:t>
            </a:r>
            <a:endParaRPr lang="en-US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dirty="0" smtClean="0"/>
              <a:t>C. metaphor </a:t>
            </a:r>
            <a:r>
              <a:rPr lang="en-US" dirty="0"/>
              <a:t>and onomatopoeia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D. metaphor </a:t>
            </a:r>
            <a:r>
              <a:rPr lang="en-US" dirty="0"/>
              <a:t>and hyperbole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In Act One, Parris asks Abigail “Your name in the town -- it is entirely white, is it not?” (pg. 1131-1132). Based on her reactions to Parris’ line of questioning, what can we learn about Abigail’s character?</a:t>
            </a:r>
            <a:endParaRPr lang="en-US" dirty="0"/>
          </a:p>
          <a:p>
            <a:r>
              <a:rPr lang="en-US" dirty="0"/>
              <a:t>A.  That she is completely innocent.</a:t>
            </a:r>
          </a:p>
          <a:p>
            <a:r>
              <a:rPr lang="en-US" dirty="0"/>
              <a:t>B.  That she is a victim of Goody Proctor’s lies.</a:t>
            </a:r>
          </a:p>
          <a:p>
            <a:r>
              <a:rPr lang="en-US" dirty="0"/>
              <a:t>C.  That she is a very sweet, respectable, kind, and loving young lady.</a:t>
            </a:r>
          </a:p>
          <a:p>
            <a:r>
              <a:rPr lang="en-US" dirty="0"/>
              <a:t>D.  That she is angry and bitter about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In Act One, Parris asks Abigail “Your name in the town -- it is entirely white, is it not?” (pg. 1131-1132). Based on her reactions to Parris’ line of questioning, what can we learn about Abigail’s character?</a:t>
            </a:r>
            <a:endParaRPr lang="en-US" dirty="0"/>
          </a:p>
          <a:p>
            <a:r>
              <a:rPr lang="en-US" dirty="0"/>
              <a:t>A.  That she is completely innocent.</a:t>
            </a:r>
          </a:p>
          <a:p>
            <a:r>
              <a:rPr lang="en-US" dirty="0"/>
              <a:t>B.  That she is a victim of Goody Proctor’s lies.</a:t>
            </a:r>
          </a:p>
          <a:p>
            <a:r>
              <a:rPr lang="en-US" dirty="0"/>
              <a:t>C.  That she is a very sweet, respectable, kind, and loving young lady.</a:t>
            </a:r>
          </a:p>
          <a:p>
            <a:r>
              <a:rPr lang="en-US" dirty="0"/>
              <a:t>D.  </a:t>
            </a:r>
            <a:r>
              <a:rPr lang="en-US" dirty="0">
                <a:solidFill>
                  <a:srgbClr val="FF0000"/>
                </a:solidFill>
              </a:rPr>
              <a:t>That she is angry and </a:t>
            </a:r>
            <a:r>
              <a:rPr lang="en-US" dirty="0" smtClean="0">
                <a:solidFill>
                  <a:srgbClr val="FF0000"/>
                </a:solidFill>
              </a:rPr>
              <a:t>bitter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What does Proctor mean when he says, “I’m not worth the dust on the feet of those you’ve hanged”?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A. </a:t>
            </a:r>
            <a:r>
              <a:rPr lang="en-US" sz="2800" dirty="0" smtClean="0"/>
              <a:t>he </a:t>
            </a:r>
            <a:r>
              <a:rPr lang="en-US" sz="2800" dirty="0"/>
              <a:t>doesn’t think much of himself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B. he </a:t>
            </a:r>
            <a:r>
              <a:rPr lang="en-US" sz="2800" dirty="0"/>
              <a:t>won’t sign a confession because then the murders of innocents will mean nothing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C. he’s </a:t>
            </a:r>
            <a:r>
              <a:rPr lang="en-US" sz="2800" dirty="0"/>
              <a:t>scared of dying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D. he </a:t>
            </a:r>
            <a:r>
              <a:rPr lang="en-US" sz="2800" dirty="0"/>
              <a:t>wishes he could take it all back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What does Proctor mean when he says, “I’m not worth the dust on the feet of those you’ve hanged”?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A. </a:t>
            </a:r>
            <a:r>
              <a:rPr lang="en-US" sz="2800" dirty="0" smtClean="0"/>
              <a:t>he </a:t>
            </a:r>
            <a:r>
              <a:rPr lang="en-US" sz="2800" dirty="0"/>
              <a:t>doesn’t think much of himself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. he </a:t>
            </a:r>
            <a:r>
              <a:rPr lang="en-US" sz="2800" dirty="0">
                <a:solidFill>
                  <a:srgbClr val="FF0000"/>
                </a:solidFill>
              </a:rPr>
              <a:t>won’t sign a confession because then the murders of innocents will mean nothing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sz="2800" dirty="0" smtClean="0"/>
              <a:t>C. he’s </a:t>
            </a:r>
            <a:r>
              <a:rPr lang="en-US" sz="2800" dirty="0"/>
              <a:t>scared of dying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D. he </a:t>
            </a:r>
            <a:r>
              <a:rPr lang="en-US" sz="2800" dirty="0"/>
              <a:t>wishes he could take it all back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Around how many people were actually killed in the historic Salem Witch Trails?</a:t>
            </a:r>
            <a:endParaRPr lang="en-US" dirty="0" smtClean="0"/>
          </a:p>
          <a:p>
            <a:pPr lvl="0">
              <a:buNone/>
            </a:pPr>
            <a:r>
              <a:rPr lang="en-US" sz="2800" dirty="0" smtClean="0"/>
              <a:t>A 10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  <a:p>
            <a:pPr lvl="0">
              <a:buNone/>
            </a:pPr>
            <a:r>
              <a:rPr lang="en-US" sz="2800" dirty="0" smtClean="0"/>
              <a:t>B</a:t>
            </a:r>
            <a:r>
              <a:rPr lang="en-US" sz="2800" dirty="0"/>
              <a:t>. 20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C. 50</a:t>
            </a:r>
            <a:r>
              <a:rPr lang="en-US" sz="2800" dirty="0"/>
              <a:t>		</a:t>
            </a:r>
            <a:r>
              <a:rPr lang="en-US" sz="2800" dirty="0" smtClean="0"/>
              <a:t>	</a:t>
            </a:r>
          </a:p>
          <a:p>
            <a:pPr lvl="0">
              <a:buNone/>
            </a:pPr>
            <a:r>
              <a:rPr lang="en-US" sz="2800" dirty="0" smtClean="0"/>
              <a:t>D</a:t>
            </a:r>
            <a:r>
              <a:rPr lang="en-US" sz="2800" dirty="0"/>
              <a:t>. 100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Around how many people were actually killed in the historic Salem Witch Trails?</a:t>
            </a:r>
            <a:endParaRPr lang="en-US" dirty="0" smtClean="0"/>
          </a:p>
          <a:p>
            <a:pPr lvl="0">
              <a:buNone/>
            </a:pPr>
            <a:r>
              <a:rPr lang="en-US" sz="2800" dirty="0" smtClean="0"/>
              <a:t>A 10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  <a:p>
            <a:pPr lv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B</a:t>
            </a:r>
            <a:r>
              <a:rPr lang="en-US" sz="2800" dirty="0">
                <a:solidFill>
                  <a:srgbClr val="FF0000"/>
                </a:solidFill>
              </a:rPr>
              <a:t>. 20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sz="2800" dirty="0" smtClean="0"/>
              <a:t>C. 50</a:t>
            </a:r>
            <a:r>
              <a:rPr lang="en-US" sz="2800" dirty="0"/>
              <a:t>		</a:t>
            </a:r>
            <a:r>
              <a:rPr lang="en-US" sz="2800" dirty="0" smtClean="0"/>
              <a:t>	</a:t>
            </a:r>
          </a:p>
          <a:p>
            <a:pPr lvl="0">
              <a:buNone/>
            </a:pPr>
            <a:r>
              <a:rPr lang="en-US" sz="2800" dirty="0" smtClean="0"/>
              <a:t>D</a:t>
            </a:r>
            <a:r>
              <a:rPr lang="en-US" sz="2800" dirty="0"/>
              <a:t>. 100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Arthur Miller wrote the </a:t>
            </a:r>
            <a:r>
              <a:rPr lang="en-US" b="1" i="1" dirty="0"/>
              <a:t>Crucible </a:t>
            </a:r>
            <a:r>
              <a:rPr lang="en-US" b="1" dirty="0"/>
              <a:t>to poke fun at Senator Joseph McCarthy because he was on a “witch hunt” in America for:</a:t>
            </a:r>
            <a:endParaRPr lang="en-US" dirty="0" smtClean="0"/>
          </a:p>
          <a:p>
            <a:pPr marL="514350" lvl="0" indent="-514350">
              <a:buAutoNum type="alphaUcPeriod"/>
            </a:pPr>
            <a:r>
              <a:rPr lang="en-US" sz="2800" dirty="0" smtClean="0"/>
              <a:t>Patriots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  <a:p>
            <a:pPr marL="514350" lvl="0" indent="-514350">
              <a:buAutoNum type="alphaUcPeriod"/>
            </a:pPr>
            <a:r>
              <a:rPr lang="en-US" sz="2800" dirty="0" smtClean="0"/>
              <a:t>devil worshippers</a:t>
            </a:r>
          </a:p>
          <a:p>
            <a:pPr marL="514350" lvl="0" indent="-514350">
              <a:buAutoNum type="alphaUcPeriod"/>
            </a:pPr>
            <a:r>
              <a:rPr lang="en-US" sz="2800" dirty="0" smtClean="0"/>
              <a:t>Communists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  <a:p>
            <a:pPr marL="514350" lvl="0" indent="-514350">
              <a:buAutoNum type="alphaUcPeriod"/>
            </a:pPr>
            <a:r>
              <a:rPr lang="en-US" sz="2800" dirty="0" smtClean="0"/>
              <a:t>D</a:t>
            </a:r>
            <a:r>
              <a:rPr lang="en-US" sz="2800" dirty="0"/>
              <a:t>. Loyalists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Arthur Miller wrote the </a:t>
            </a:r>
            <a:r>
              <a:rPr lang="en-US" b="1" i="1" dirty="0"/>
              <a:t>Crucible </a:t>
            </a:r>
            <a:r>
              <a:rPr lang="en-US" b="1" dirty="0"/>
              <a:t>to poke fun at Senator Joseph McCarthy because he was on a “witch hunt” in America for:</a:t>
            </a:r>
            <a:endParaRPr lang="en-US" dirty="0" smtClean="0"/>
          </a:p>
          <a:p>
            <a:pPr marL="514350" lvl="0" indent="-514350">
              <a:buAutoNum type="alphaUcPeriod"/>
            </a:pPr>
            <a:r>
              <a:rPr lang="en-US" sz="2800" dirty="0" smtClean="0"/>
              <a:t>Patriots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  <a:p>
            <a:pPr marL="514350" lvl="0" indent="-514350">
              <a:buAutoNum type="alphaUcPeriod"/>
            </a:pPr>
            <a:r>
              <a:rPr lang="en-US" sz="2800" dirty="0" smtClean="0"/>
              <a:t>devil worshippers</a:t>
            </a:r>
          </a:p>
          <a:p>
            <a:pPr marL="514350" lvl="0" indent="-514350"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Communists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  <a:p>
            <a:pPr marL="514350" lvl="0" indent="-514350">
              <a:buAutoNum type="alphaUcPeriod"/>
            </a:pPr>
            <a:r>
              <a:rPr lang="en-US" sz="2800" dirty="0" smtClean="0"/>
              <a:t>D</a:t>
            </a:r>
            <a:r>
              <a:rPr lang="en-US" sz="2800" dirty="0"/>
              <a:t>. Loyalists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“That world of misery, </a:t>
            </a:r>
            <a:r>
              <a:rPr lang="en-US" b="1" i="1" dirty="0"/>
              <a:t>that lake of burning brimstone</a:t>
            </a:r>
            <a:r>
              <a:rPr lang="en-US" b="1" dirty="0"/>
              <a:t>” from Jonathan Edward’s sermon, </a:t>
            </a:r>
            <a:r>
              <a:rPr lang="en-US" b="1" i="1" dirty="0"/>
              <a:t>Sinners in the Hands of An Angry God </a:t>
            </a:r>
            <a:r>
              <a:rPr lang="en-US" b="1" dirty="0"/>
              <a:t>is an example of </a:t>
            </a:r>
            <a:r>
              <a:rPr lang="en-US" b="1" dirty="0" err="1"/>
              <a:t>a(n</a:t>
            </a:r>
            <a:r>
              <a:rPr lang="en-US" b="1" dirty="0"/>
              <a:t>):</a:t>
            </a:r>
            <a:endParaRPr lang="en-US" dirty="0" smtClean="0"/>
          </a:p>
          <a:p>
            <a:pPr marL="514350" lvl="0" indent="-514350">
              <a:buAutoNum type="alphaUcPeriod"/>
            </a:pPr>
            <a:r>
              <a:rPr lang="en-US" sz="2800" dirty="0" smtClean="0"/>
              <a:t>hyperbole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  <a:p>
            <a:pPr marL="514350" lvl="0" indent="-514350">
              <a:buAutoNum type="alphaUcPeriod"/>
            </a:pPr>
            <a:r>
              <a:rPr lang="en-US" sz="2800" dirty="0" smtClean="0"/>
              <a:t>anaphora</a:t>
            </a:r>
          </a:p>
          <a:p>
            <a:pPr lvl="0">
              <a:buNone/>
            </a:pPr>
            <a:r>
              <a:rPr lang="en-US" sz="2800" dirty="0" smtClean="0"/>
              <a:t>C. ethos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  <a:p>
            <a:pPr lvl="0">
              <a:buNone/>
            </a:pPr>
            <a:r>
              <a:rPr lang="en-US" sz="2800" dirty="0" smtClean="0"/>
              <a:t>D</a:t>
            </a:r>
            <a:r>
              <a:rPr lang="en-US" sz="2800" dirty="0"/>
              <a:t>. appositive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“That world of misery, </a:t>
            </a:r>
            <a:r>
              <a:rPr lang="en-US" b="1" i="1" dirty="0"/>
              <a:t>that lake of burning brimstone</a:t>
            </a:r>
            <a:r>
              <a:rPr lang="en-US" b="1" dirty="0"/>
              <a:t>” from Jonathan Edward’s sermon, </a:t>
            </a:r>
            <a:r>
              <a:rPr lang="en-US" b="1" i="1" dirty="0"/>
              <a:t>Sinners in the Hands of An Angry God </a:t>
            </a:r>
            <a:r>
              <a:rPr lang="en-US" b="1" dirty="0"/>
              <a:t>is an example of </a:t>
            </a:r>
            <a:r>
              <a:rPr lang="en-US" b="1" dirty="0" err="1"/>
              <a:t>a(n</a:t>
            </a:r>
            <a:r>
              <a:rPr lang="en-US" b="1" dirty="0"/>
              <a:t>):</a:t>
            </a:r>
            <a:endParaRPr lang="en-US" dirty="0" smtClean="0"/>
          </a:p>
          <a:p>
            <a:pPr marL="514350" lvl="0" indent="-514350">
              <a:buAutoNum type="alphaUcPeriod"/>
            </a:pPr>
            <a:r>
              <a:rPr lang="en-US" sz="2800" dirty="0" smtClean="0"/>
              <a:t>hyperbole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  <a:p>
            <a:pPr marL="514350" lvl="0" indent="-514350">
              <a:buAutoNum type="alphaUcPeriod"/>
            </a:pPr>
            <a:r>
              <a:rPr lang="en-US" sz="2800" dirty="0" smtClean="0"/>
              <a:t>anaphora</a:t>
            </a:r>
          </a:p>
          <a:p>
            <a:pPr lvl="0">
              <a:buNone/>
            </a:pPr>
            <a:r>
              <a:rPr lang="en-US" sz="2800" dirty="0" smtClean="0"/>
              <a:t>C. ethos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  <a:p>
            <a:pPr lv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en-US" sz="2800" dirty="0">
                <a:solidFill>
                  <a:srgbClr val="FF0000"/>
                </a:solidFill>
              </a:rPr>
              <a:t>. appositive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1975</Words>
  <Application>Microsoft Macintosh PowerPoint</Application>
  <PresentationFormat>On-screen Show (4:3)</PresentationFormat>
  <Paragraphs>222</Paragraphs>
  <Slides>39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CRUCIBLE TEST REVIEW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</vt:vector>
  </TitlesOfParts>
  <Company>LUSD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CRUCIBLE TEST REVIEW</dc:title>
  <dc:creator>Angie Engelbert</dc:creator>
  <cp:lastModifiedBy>Angie Engelbert</cp:lastModifiedBy>
  <cp:revision>3</cp:revision>
  <dcterms:created xsi:type="dcterms:W3CDTF">2016-10-13T14:25:10Z</dcterms:created>
  <dcterms:modified xsi:type="dcterms:W3CDTF">2016-10-13T17:49:01Z</dcterms:modified>
</cp:coreProperties>
</file>