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301" r:id="rId3"/>
    <p:sldId id="302" r:id="rId4"/>
    <p:sldId id="303" r:id="rId5"/>
    <p:sldId id="304" r:id="rId6"/>
    <p:sldId id="305" r:id="rId7"/>
    <p:sldId id="306" r:id="rId8"/>
    <p:sldId id="307" r:id="rId9"/>
    <p:sldId id="308" r:id="rId10"/>
    <p:sldId id="257" r:id="rId11"/>
    <p:sldId id="258" r:id="rId12"/>
    <p:sldId id="259" r:id="rId13"/>
    <p:sldId id="260" r:id="rId14"/>
    <p:sldId id="297" r:id="rId15"/>
    <p:sldId id="298" r:id="rId16"/>
    <p:sldId id="261" r:id="rId17"/>
    <p:sldId id="262" r:id="rId18"/>
    <p:sldId id="263" r:id="rId19"/>
    <p:sldId id="264" r:id="rId20"/>
    <p:sldId id="265" r:id="rId21"/>
    <p:sldId id="266" r:id="rId22"/>
    <p:sldId id="299"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3" r:id="rId39"/>
    <p:sldId id="284" r:id="rId40"/>
    <p:sldId id="285" r:id="rId41"/>
    <p:sldId id="286" r:id="rId42"/>
    <p:sldId id="287" r:id="rId43"/>
    <p:sldId id="288" r:id="rId44"/>
    <p:sldId id="289" r:id="rId45"/>
    <p:sldId id="290" r:id="rId46"/>
    <p:sldId id="291" r:id="rId47"/>
    <p:sldId id="292" r:id="rId48"/>
    <p:sldId id="293" r:id="rId49"/>
    <p:sldId id="294" r:id="rId50"/>
    <p:sldId id="295" r:id="rId51"/>
    <p:sldId id="296" r:id="rId52"/>
    <p:sldId id="300"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6C511FBF-643F-394A-BF81-10407ADC6F16}" type="datetimeFigureOut">
              <a:rPr lang="en-US" smtClean="0"/>
              <a:pPr/>
              <a:t>2/21/17</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572FBE42-4596-094C-AA10-FE64B440539F}"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6C511FBF-643F-394A-BF81-10407ADC6F16}" type="datetimeFigureOut">
              <a:rPr lang="en-US" smtClean="0"/>
              <a:pPr/>
              <a:t>2/21/17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2FBE42-4596-094C-AA10-FE64B44053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11FBF-643F-394A-BF81-10407ADC6F16}" type="datetimeFigureOut">
              <a:rPr lang="en-US" smtClean="0"/>
              <a:pPr/>
              <a:t>2/21/17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BE42-4596-094C-AA10-FE64B440539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11FBF-643F-394A-BF81-10407ADC6F16}" type="datetimeFigureOut">
              <a:rPr lang="en-US" smtClean="0"/>
              <a:pPr/>
              <a:t>2/21/17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BE42-4596-094C-AA10-FE64B440539F}"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C511FBF-643F-394A-BF81-10407ADC6F16}" type="datetimeFigureOut">
              <a:rPr lang="en-US" smtClean="0"/>
              <a:pPr/>
              <a:t>2/21/17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BE42-4596-094C-AA10-FE64B440539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C511FBF-643F-394A-BF81-10407ADC6F16}" type="datetimeFigureOut">
              <a:rPr lang="en-US" smtClean="0"/>
              <a:pPr/>
              <a:t>2/21/17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BE42-4596-094C-AA10-FE64B440539F}"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C511FBF-643F-394A-BF81-10407ADC6F16}" type="datetimeFigureOut">
              <a:rPr lang="en-US" smtClean="0"/>
              <a:pPr/>
              <a:t>2/21/17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FBE42-4596-094C-AA10-FE64B44053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11FBF-643F-394A-BF81-10407ADC6F16}" type="datetimeFigureOut">
              <a:rPr lang="en-US" smtClean="0"/>
              <a:pPr/>
              <a:t>2/21/17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572FBE42-4596-094C-AA10-FE64B440539F}"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C511FBF-643F-394A-BF81-10407ADC6F16}" type="datetimeFigureOut">
              <a:rPr lang="en-US" smtClean="0"/>
              <a:pPr/>
              <a:t>2/21/17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BE42-4596-094C-AA10-FE64B44053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C511FBF-643F-394A-BF81-10407ADC6F16}" type="datetimeFigureOut">
              <a:rPr lang="en-US" smtClean="0"/>
              <a:pPr/>
              <a:t>2/21/17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2FBE42-4596-094C-AA10-FE64B440539F}"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C511FBF-643F-394A-BF81-10407ADC6F16}" type="datetimeFigureOut">
              <a:rPr lang="en-US" smtClean="0"/>
              <a:pPr/>
              <a:t>2/21/17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BE42-4596-094C-AA10-FE64B440539F}"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C511FBF-643F-394A-BF81-10407ADC6F16}" type="datetimeFigureOut">
              <a:rPr lang="en-US" smtClean="0"/>
              <a:pPr/>
              <a:t>2/21/17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BE42-4596-094C-AA10-FE64B440539F}"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C511FBF-643F-394A-BF81-10407ADC6F16}" type="datetimeFigureOut">
              <a:rPr lang="en-US" smtClean="0"/>
              <a:pPr/>
              <a:t>2/21/17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FBE42-4596-094C-AA10-FE64B440539F}"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C511FBF-643F-394A-BF81-10407ADC6F16}" type="datetimeFigureOut">
              <a:rPr lang="en-US" smtClean="0"/>
              <a:pPr/>
              <a:t>2/21/17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2FBE42-4596-094C-AA10-FE64B44053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6C511FBF-643F-394A-BF81-10407ADC6F16}" type="datetimeFigureOut">
              <a:rPr lang="en-US" smtClean="0"/>
              <a:pPr/>
              <a:t>2/21/17</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572FBE42-4596-094C-AA10-FE64B440539F}"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CATCHER IN THE RYE </a:t>
            </a:r>
            <a:endParaRPr lang="en-US" dirty="0"/>
          </a:p>
        </p:txBody>
      </p:sp>
      <p:sp>
        <p:nvSpPr>
          <p:cNvPr id="3" name="Subtitle 2"/>
          <p:cNvSpPr>
            <a:spLocks noGrp="1"/>
          </p:cNvSpPr>
          <p:nvPr>
            <p:ph type="subTitle" idx="1"/>
          </p:nvPr>
        </p:nvSpPr>
        <p:spPr/>
        <p:txBody>
          <a:bodyPr/>
          <a:lstStyle/>
          <a:p>
            <a:r>
              <a:rPr lang="en-US" dirty="0" smtClean="0"/>
              <a:t>Test Review 2017</a:t>
            </a:r>
            <a:endParaRPr lang="en-US" dirty="0"/>
          </a:p>
        </p:txBody>
      </p:sp>
      <p:pic>
        <p:nvPicPr>
          <p:cNvPr id="4" name="Picture 3" descr="Unknown.jpeg"/>
          <p:cNvPicPr>
            <a:picLocks noChangeAspect="1"/>
          </p:cNvPicPr>
          <p:nvPr/>
        </p:nvPicPr>
        <p:blipFill>
          <a:blip r:embed="rId2"/>
          <a:stretch>
            <a:fillRect/>
          </a:stretch>
        </p:blipFill>
        <p:spPr>
          <a:xfrm>
            <a:off x="685707" y="2894981"/>
            <a:ext cx="2413000" cy="3365500"/>
          </a:xfrm>
          <a:prstGeom prst="rect">
            <a:avLst/>
          </a:prstGeom>
        </p:spPr>
      </p:pic>
      <p:sp>
        <p:nvSpPr>
          <p:cNvPr id="5" name="TextBox 4"/>
          <p:cNvSpPr txBox="1"/>
          <p:nvPr/>
        </p:nvSpPr>
        <p:spPr>
          <a:xfrm>
            <a:off x="3328014" y="3355500"/>
            <a:ext cx="4855364" cy="2308324"/>
          </a:xfrm>
          <a:prstGeom prst="rect">
            <a:avLst/>
          </a:prstGeom>
          <a:noFill/>
        </p:spPr>
        <p:txBody>
          <a:bodyPr wrap="square" rtlCol="0">
            <a:spAutoFit/>
          </a:bodyPr>
          <a:lstStyle/>
          <a:p>
            <a:r>
              <a:rPr lang="en-US" sz="3600" b="1" dirty="0" smtClean="0"/>
              <a:t>“Don’t ever tell anybody anything. If you do, you start missing everybody.”</a:t>
            </a: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a:xfrm>
            <a:off x="658813" y="2286000"/>
            <a:ext cx="7824787" cy="3840163"/>
          </a:xfrm>
        </p:spPr>
        <p:txBody>
          <a:bodyPr/>
          <a:lstStyle/>
          <a:p>
            <a:pPr lvl="0"/>
            <a:r>
              <a:rPr lang="en-US" dirty="0" smtClean="0"/>
              <a:t>Holden writes a description paper about Allie’s baseball mitt.</a:t>
            </a:r>
          </a:p>
          <a:p>
            <a:pPr lvl="0"/>
            <a:r>
              <a:rPr lang="en-US" dirty="0" smtClean="0"/>
              <a:t>Holden’s red hunting hat was a gift from Mr. Spencer.</a:t>
            </a:r>
          </a:p>
          <a:p>
            <a:pPr lvl="0"/>
            <a:r>
              <a:rPr lang="en-US" dirty="0" smtClean="0"/>
              <a:t>Holden loves the museum because it has different exhibits each time he goes.</a:t>
            </a:r>
          </a:p>
          <a:p>
            <a:pPr lvl="0"/>
            <a:r>
              <a:rPr lang="en-US" dirty="0" smtClean="0"/>
              <a:t>Holden asks Sally Hayes to run away with him to a cabin in the woods.  </a:t>
            </a:r>
          </a:p>
          <a:p>
            <a:pPr lvl="0"/>
            <a:r>
              <a:rPr lang="en-US" dirty="0" smtClean="0"/>
              <a:t>Holden never actually calls Jane Gallagher.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IS IN RED.</a:t>
            </a:r>
            <a:endParaRPr lang="en-US" dirty="0"/>
          </a:p>
        </p:txBody>
      </p:sp>
      <p:sp>
        <p:nvSpPr>
          <p:cNvPr id="3" name="Content Placeholder 2"/>
          <p:cNvSpPr>
            <a:spLocks noGrp="1"/>
          </p:cNvSpPr>
          <p:nvPr>
            <p:ph idx="1"/>
          </p:nvPr>
        </p:nvSpPr>
        <p:spPr>
          <a:xfrm>
            <a:off x="658813" y="2286000"/>
            <a:ext cx="7824787" cy="3840163"/>
          </a:xfrm>
        </p:spPr>
        <p:txBody>
          <a:bodyPr/>
          <a:lstStyle/>
          <a:p>
            <a:pPr lvl="0"/>
            <a:r>
              <a:rPr lang="en-US" dirty="0" smtClean="0"/>
              <a:t>Holden writes a description paper about Allie’s baseball mitt.</a:t>
            </a:r>
          </a:p>
          <a:p>
            <a:pPr lvl="0"/>
            <a:r>
              <a:rPr lang="en-US" dirty="0" smtClean="0">
                <a:solidFill>
                  <a:srgbClr val="FF0000"/>
                </a:solidFill>
              </a:rPr>
              <a:t>Holden’s red hunting hat was a gift from Mr. Spencer.</a:t>
            </a:r>
          </a:p>
          <a:p>
            <a:pPr lvl="0"/>
            <a:r>
              <a:rPr lang="en-US" dirty="0" smtClean="0">
                <a:solidFill>
                  <a:srgbClr val="FF0000"/>
                </a:solidFill>
              </a:rPr>
              <a:t>Holden loves the museum because it has different exhibits each time he goes.</a:t>
            </a:r>
          </a:p>
          <a:p>
            <a:pPr lvl="0"/>
            <a:r>
              <a:rPr lang="en-US" dirty="0" smtClean="0"/>
              <a:t>Holden asks Sally Hayes to run away with him to a cabin in the woods.  </a:t>
            </a:r>
          </a:p>
          <a:p>
            <a:pPr lvl="0"/>
            <a:r>
              <a:rPr lang="en-US" dirty="0" smtClean="0"/>
              <a:t>Holden never actually calls Jane Gallagher.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a:xfrm>
            <a:off x="1254213" y="2286000"/>
            <a:ext cx="7229387" cy="3840163"/>
          </a:xfrm>
        </p:spPr>
        <p:txBody>
          <a:bodyPr/>
          <a:lstStyle/>
          <a:p>
            <a:pPr lvl="0"/>
            <a:r>
              <a:rPr lang="en-US" b="1" dirty="0" smtClean="0"/>
              <a:t>Ernie, the piano player at the bar, depresses Holden because he</a:t>
            </a:r>
            <a:endParaRPr lang="en-US" sz="3200" dirty="0" smtClean="0"/>
          </a:p>
          <a:p>
            <a:pPr lvl="1"/>
            <a:r>
              <a:rPr lang="en-US" dirty="0" smtClean="0"/>
              <a:t>wastes money</a:t>
            </a:r>
            <a:endParaRPr lang="en-US" sz="2800" dirty="0" smtClean="0"/>
          </a:p>
          <a:p>
            <a:pPr lvl="1"/>
            <a:r>
              <a:rPr lang="en-US" dirty="0" smtClean="0"/>
              <a:t>is so young</a:t>
            </a:r>
            <a:endParaRPr lang="en-US" sz="2800" dirty="0" smtClean="0"/>
          </a:p>
          <a:p>
            <a:pPr lvl="1"/>
            <a:r>
              <a:rPr lang="en-US" dirty="0" smtClean="0"/>
              <a:t>wastes his talent </a:t>
            </a:r>
            <a:endParaRPr lang="en-US" sz="2800" dirty="0" smtClean="0"/>
          </a:p>
          <a:p>
            <a:pPr lvl="1"/>
            <a:r>
              <a:rPr lang="en-US" dirty="0" smtClean="0"/>
              <a:t>plays sad songs</a:t>
            </a:r>
            <a:endParaRPr lang="en-US" sz="28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1254213" y="2286000"/>
            <a:ext cx="7229387" cy="3840163"/>
          </a:xfrm>
        </p:spPr>
        <p:txBody>
          <a:bodyPr/>
          <a:lstStyle/>
          <a:p>
            <a:pPr lvl="0"/>
            <a:r>
              <a:rPr lang="en-US" b="1" dirty="0" smtClean="0"/>
              <a:t>Ernie, the piano player at the bar, depresses Holden because he</a:t>
            </a:r>
            <a:endParaRPr lang="en-US" sz="3200" dirty="0" smtClean="0"/>
          </a:p>
          <a:p>
            <a:pPr lvl="1"/>
            <a:r>
              <a:rPr lang="en-US" dirty="0" smtClean="0"/>
              <a:t>wastes money</a:t>
            </a:r>
            <a:endParaRPr lang="en-US" sz="2800" dirty="0" smtClean="0"/>
          </a:p>
          <a:p>
            <a:pPr lvl="1"/>
            <a:r>
              <a:rPr lang="en-US" dirty="0" smtClean="0"/>
              <a:t>is so young</a:t>
            </a:r>
            <a:endParaRPr lang="en-US" sz="2800" dirty="0" smtClean="0"/>
          </a:p>
          <a:p>
            <a:pPr lvl="1"/>
            <a:r>
              <a:rPr lang="en-US" dirty="0" smtClean="0">
                <a:solidFill>
                  <a:srgbClr val="FF0000"/>
                </a:solidFill>
              </a:rPr>
              <a:t>wastes his talent </a:t>
            </a:r>
            <a:endParaRPr lang="en-US" sz="2800" dirty="0" smtClean="0">
              <a:solidFill>
                <a:srgbClr val="FF0000"/>
              </a:solidFill>
            </a:endParaRPr>
          </a:p>
          <a:p>
            <a:pPr lvl="1"/>
            <a:r>
              <a:rPr lang="en-US" dirty="0" smtClean="0"/>
              <a:t>plays sad songs</a:t>
            </a:r>
            <a:endParaRPr lang="en-US" sz="28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AND THINK…</a:t>
            </a:r>
            <a:endParaRPr lang="en-US" dirty="0"/>
          </a:p>
        </p:txBody>
      </p:sp>
      <p:sp>
        <p:nvSpPr>
          <p:cNvPr id="3" name="Content Placeholder 2"/>
          <p:cNvSpPr>
            <a:spLocks noGrp="1"/>
          </p:cNvSpPr>
          <p:nvPr>
            <p:ph idx="1"/>
          </p:nvPr>
        </p:nvSpPr>
        <p:spPr>
          <a:xfrm>
            <a:off x="0" y="2286000"/>
            <a:ext cx="9144000" cy="4299562"/>
          </a:xfrm>
        </p:spPr>
        <p:txBody>
          <a:bodyPr>
            <a:normAutofit lnSpcReduction="10000"/>
          </a:bodyPr>
          <a:lstStyle/>
          <a:p>
            <a:r>
              <a:rPr lang="en-US" dirty="0" smtClean="0"/>
              <a:t>"And I hate to tell you," he said, "but I think that once you have a fair idea where you want to go, your first move will be to apply yourself in school. You'll have to. You're a student – whether the idea appeals to you or not. You're in love with knowledge. And I think you'll find, once you get past all the Mr. </a:t>
            </a:r>
            <a:r>
              <a:rPr lang="en-US" dirty="0" err="1" smtClean="0"/>
              <a:t>Vineses</a:t>
            </a:r>
            <a:r>
              <a:rPr lang="en-US" dirty="0" smtClean="0"/>
              <a:t> […] you're going to start getting closer and closer – that is, if you want to, and if you look for it and wait for it – to the kind of information that will be very, very dear to your heart. Among other things, you'll find that you're not the first person who was ever confused and frightened and even sickened by human behavior. You're by no means alone on that score, you'll be excited and stimulated to know. Many, many men have been just as troubled morally and spiritually as you are right now. Happily, some of them kept records of their troubles. You'll learn from them - if you want to. Just as someday, if you have something to offer, someone will learn something from you. It's a beautiful reciprocal arrangement. And it isn't education. It's history. It's poetry."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sz="3600" dirty="0" smtClean="0"/>
              <a:t>"Here's what he said: 'The mark of the immature man is that he wants to die nobly for a cause, while the mark of the mature man is that he wants to live humbly for one.'"</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a:xfrm>
            <a:off x="658813" y="2286000"/>
            <a:ext cx="7824787" cy="3840163"/>
          </a:xfrm>
        </p:spPr>
        <p:txBody>
          <a:bodyPr/>
          <a:lstStyle/>
          <a:p>
            <a:pPr lvl="0"/>
            <a:r>
              <a:rPr lang="en-US" b="1" dirty="0" smtClean="0"/>
              <a:t>Mr. </a:t>
            </a:r>
            <a:r>
              <a:rPr lang="en-US" b="1" dirty="0" err="1" smtClean="0"/>
              <a:t>Antolini</a:t>
            </a:r>
            <a:r>
              <a:rPr lang="en-US" b="1" dirty="0" smtClean="0"/>
              <a:t> advises Holden to</a:t>
            </a:r>
            <a:endParaRPr lang="en-US" sz="3200" dirty="0" smtClean="0"/>
          </a:p>
          <a:p>
            <a:pPr lvl="1"/>
            <a:r>
              <a:rPr lang="en-US" dirty="0" smtClean="0"/>
              <a:t>die nobly for a cause</a:t>
            </a:r>
            <a:endParaRPr lang="en-US" sz="2800" dirty="0" smtClean="0"/>
          </a:p>
          <a:p>
            <a:pPr lvl="1"/>
            <a:r>
              <a:rPr lang="en-US" dirty="0" smtClean="0"/>
              <a:t>live humbly</a:t>
            </a:r>
            <a:r>
              <a:rPr lang="en-US" b="1" dirty="0" smtClean="0"/>
              <a:t> </a:t>
            </a:r>
            <a:r>
              <a:rPr lang="en-US" dirty="0" smtClean="0"/>
              <a:t>for a cause</a:t>
            </a:r>
            <a:endParaRPr lang="en-US" sz="2800" dirty="0" smtClean="0"/>
          </a:p>
          <a:p>
            <a:pPr lvl="1"/>
            <a:r>
              <a:rPr lang="en-US" dirty="0" smtClean="0"/>
              <a:t>return home because his parents are worried</a:t>
            </a:r>
            <a:endParaRPr lang="en-US" sz="2800" dirty="0" smtClean="0"/>
          </a:p>
          <a:p>
            <a:pPr lvl="1"/>
            <a:r>
              <a:rPr lang="en-US" dirty="0" smtClean="0"/>
              <a:t>follow his instinct and escape to a cabin in the woods</a:t>
            </a:r>
            <a:endParaRPr lang="en-US" sz="28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658813" y="2286000"/>
            <a:ext cx="7824787" cy="3840163"/>
          </a:xfrm>
        </p:spPr>
        <p:txBody>
          <a:bodyPr/>
          <a:lstStyle/>
          <a:p>
            <a:pPr lvl="0"/>
            <a:r>
              <a:rPr lang="en-US" b="1" dirty="0" smtClean="0"/>
              <a:t>Mr. </a:t>
            </a:r>
            <a:r>
              <a:rPr lang="en-US" b="1" dirty="0" err="1" smtClean="0"/>
              <a:t>Antolini</a:t>
            </a:r>
            <a:r>
              <a:rPr lang="en-US" b="1" dirty="0" smtClean="0"/>
              <a:t> advises Holden to</a:t>
            </a:r>
            <a:endParaRPr lang="en-US" sz="3200" dirty="0" smtClean="0"/>
          </a:p>
          <a:p>
            <a:pPr lvl="1"/>
            <a:r>
              <a:rPr lang="en-US" dirty="0" smtClean="0"/>
              <a:t>die nobly for a cause</a:t>
            </a:r>
            <a:endParaRPr lang="en-US" sz="2800" dirty="0" smtClean="0"/>
          </a:p>
          <a:p>
            <a:pPr lvl="1"/>
            <a:r>
              <a:rPr lang="en-US" dirty="0" smtClean="0">
                <a:solidFill>
                  <a:srgbClr val="FF0000"/>
                </a:solidFill>
              </a:rPr>
              <a:t>live humbly</a:t>
            </a:r>
            <a:r>
              <a:rPr lang="en-US" b="1" dirty="0" smtClean="0">
                <a:solidFill>
                  <a:srgbClr val="FF0000"/>
                </a:solidFill>
              </a:rPr>
              <a:t> </a:t>
            </a:r>
            <a:r>
              <a:rPr lang="en-US" dirty="0" smtClean="0">
                <a:solidFill>
                  <a:srgbClr val="FF0000"/>
                </a:solidFill>
              </a:rPr>
              <a:t>for a cause</a:t>
            </a:r>
            <a:endParaRPr lang="en-US" sz="2800" dirty="0" smtClean="0">
              <a:solidFill>
                <a:srgbClr val="FF0000"/>
              </a:solidFill>
            </a:endParaRPr>
          </a:p>
          <a:p>
            <a:pPr lvl="1"/>
            <a:r>
              <a:rPr lang="en-US" dirty="0" smtClean="0"/>
              <a:t>return home because his parents are worried</a:t>
            </a:r>
            <a:endParaRPr lang="en-US" sz="2800" dirty="0" smtClean="0"/>
          </a:p>
          <a:p>
            <a:pPr lvl="1"/>
            <a:r>
              <a:rPr lang="en-US" dirty="0" smtClean="0"/>
              <a:t>follow his instinct and escape to a cabin in the woods</a:t>
            </a:r>
            <a:endParaRPr lang="en-US" sz="28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Mr. </a:t>
            </a:r>
            <a:r>
              <a:rPr lang="en-US" b="1" dirty="0" err="1" smtClean="0"/>
              <a:t>Antolini’s</a:t>
            </a:r>
            <a:r>
              <a:rPr lang="en-US" b="1" dirty="0" smtClean="0"/>
              <a:t> touch is</a:t>
            </a:r>
            <a:endParaRPr lang="en-US" sz="3200" dirty="0" smtClean="0"/>
          </a:p>
          <a:p>
            <a:pPr lvl="1"/>
            <a:r>
              <a:rPr lang="en-US" dirty="0" smtClean="0"/>
              <a:t>a definite sign of perversion or abnormality </a:t>
            </a:r>
            <a:endParaRPr lang="en-US" sz="2800" dirty="0" smtClean="0"/>
          </a:p>
          <a:p>
            <a:pPr lvl="1"/>
            <a:r>
              <a:rPr lang="en-US" dirty="0" smtClean="0"/>
              <a:t>an accepted part of boarding school life</a:t>
            </a:r>
            <a:endParaRPr lang="en-US" sz="2800" dirty="0" smtClean="0"/>
          </a:p>
          <a:p>
            <a:pPr lvl="1"/>
            <a:r>
              <a:rPr lang="en-US" dirty="0" smtClean="0"/>
              <a:t>a welcome sign of affection from the adult world</a:t>
            </a:r>
            <a:endParaRPr lang="en-US" sz="2800" dirty="0" smtClean="0"/>
          </a:p>
          <a:p>
            <a:pPr lvl="1"/>
            <a:r>
              <a:rPr lang="en-US" dirty="0" smtClean="0"/>
              <a:t>witnessed by Mrs. </a:t>
            </a:r>
            <a:r>
              <a:rPr lang="en-US" dirty="0" err="1" smtClean="0"/>
              <a:t>Antolini</a:t>
            </a:r>
            <a:endParaRPr lang="en-US" sz="2800"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Mr. </a:t>
            </a:r>
            <a:r>
              <a:rPr lang="en-US" b="1" dirty="0" err="1" smtClean="0"/>
              <a:t>Antolini’s</a:t>
            </a:r>
            <a:r>
              <a:rPr lang="en-US" b="1" dirty="0" smtClean="0"/>
              <a:t> touch is</a:t>
            </a:r>
            <a:endParaRPr lang="en-US" sz="3200" dirty="0" smtClean="0"/>
          </a:p>
          <a:p>
            <a:pPr lvl="1"/>
            <a:r>
              <a:rPr lang="en-US" dirty="0" smtClean="0">
                <a:solidFill>
                  <a:srgbClr val="FF0000"/>
                </a:solidFill>
              </a:rPr>
              <a:t>a definite sign of perversion or abnormality </a:t>
            </a:r>
            <a:endParaRPr lang="en-US" sz="2800" dirty="0" smtClean="0">
              <a:solidFill>
                <a:srgbClr val="FF0000"/>
              </a:solidFill>
            </a:endParaRPr>
          </a:p>
          <a:p>
            <a:pPr lvl="1"/>
            <a:r>
              <a:rPr lang="en-US" dirty="0" smtClean="0"/>
              <a:t>an accepted part of boarding school life</a:t>
            </a:r>
            <a:endParaRPr lang="en-US" sz="2800" dirty="0" smtClean="0"/>
          </a:p>
          <a:p>
            <a:pPr lvl="1"/>
            <a:r>
              <a:rPr lang="en-US" dirty="0" smtClean="0"/>
              <a:t>a welcome sign of affection from the adult world</a:t>
            </a:r>
            <a:endParaRPr lang="en-US" sz="2800" dirty="0" smtClean="0"/>
          </a:p>
          <a:p>
            <a:pPr lvl="1"/>
            <a:r>
              <a:rPr lang="en-US" dirty="0" smtClean="0"/>
              <a:t>witnessed by Mrs. </a:t>
            </a:r>
            <a:r>
              <a:rPr lang="en-US" dirty="0" err="1" smtClean="0"/>
              <a:t>Antolini</a:t>
            </a:r>
            <a:endParaRPr lang="en-US" sz="2800"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CITF</a:t>
            </a:r>
            <a:endParaRPr lang="en-US" dirty="0"/>
          </a:p>
        </p:txBody>
      </p:sp>
      <p:sp>
        <p:nvSpPr>
          <p:cNvPr id="3" name="Content Placeholder 2"/>
          <p:cNvSpPr>
            <a:spLocks noGrp="1"/>
          </p:cNvSpPr>
          <p:nvPr>
            <p:ph idx="1"/>
          </p:nvPr>
        </p:nvSpPr>
        <p:spPr>
          <a:xfrm>
            <a:off x="658813" y="2286000"/>
            <a:ext cx="7824787" cy="3840163"/>
          </a:xfrm>
        </p:spPr>
        <p:txBody>
          <a:bodyPr/>
          <a:lstStyle/>
          <a:p>
            <a:r>
              <a:rPr lang="en-US" dirty="0" smtClean="0"/>
              <a:t>Tuesday, Feb. 21</a:t>
            </a:r>
            <a:r>
              <a:rPr lang="en-US" baseline="30000" dirty="0" smtClean="0"/>
              <a:t>st</a:t>
            </a:r>
            <a:r>
              <a:rPr lang="en-US" dirty="0" smtClean="0"/>
              <a:t> and Wednesday Feb 22</a:t>
            </a:r>
            <a:r>
              <a:rPr lang="en-US" baseline="30000" dirty="0" smtClean="0"/>
              <a:t>nd</a:t>
            </a:r>
            <a:endParaRPr lang="en-US" dirty="0" smtClean="0"/>
          </a:p>
          <a:p>
            <a:pPr>
              <a:buNone/>
            </a:pPr>
            <a:r>
              <a:rPr lang="en-US" dirty="0" smtClean="0"/>
              <a:t>YOUR NOTEBOOKS ARE DUE NEXT CLASS!!!!!</a:t>
            </a:r>
          </a:p>
          <a:p>
            <a:pPr>
              <a:buNone/>
            </a:pPr>
            <a:r>
              <a:rPr lang="en-US" dirty="0" smtClean="0"/>
              <a:t>In your notebook, or on a scratch piece of paper, please number your paper 1-5. The quiz questions are on the next slide. </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Sally Hayes</a:t>
            </a:r>
            <a:endParaRPr lang="en-US" sz="3200" dirty="0" smtClean="0"/>
          </a:p>
          <a:p>
            <a:pPr lvl="1"/>
            <a:r>
              <a:rPr lang="en-US" dirty="0" smtClean="0"/>
              <a:t>refuses to go skating because it is too childish</a:t>
            </a:r>
            <a:endParaRPr lang="en-US" sz="2800" dirty="0" smtClean="0"/>
          </a:p>
          <a:p>
            <a:pPr lvl="1"/>
            <a:r>
              <a:rPr lang="en-US" dirty="0" smtClean="0"/>
              <a:t>rejects Holden’s proposal to elope</a:t>
            </a:r>
            <a:endParaRPr lang="en-US" sz="2800" dirty="0" smtClean="0"/>
          </a:p>
          <a:p>
            <a:pPr lvl="1"/>
            <a:r>
              <a:rPr lang="en-US" dirty="0" smtClean="0"/>
              <a:t>is physically unattractive to Holden</a:t>
            </a:r>
          </a:p>
          <a:p>
            <a:pPr lvl="1"/>
            <a:r>
              <a:rPr lang="en-US" dirty="0" smtClean="0"/>
              <a:t>would rather talk to Holden than go to the theater</a:t>
            </a:r>
            <a:endParaRPr lang="en-US" sz="2800"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Sally Hayes</a:t>
            </a:r>
            <a:endParaRPr lang="en-US" sz="3200" dirty="0" smtClean="0"/>
          </a:p>
          <a:p>
            <a:pPr lvl="1"/>
            <a:r>
              <a:rPr lang="en-US" dirty="0" smtClean="0"/>
              <a:t>refuses to go skating because it is too childish</a:t>
            </a:r>
            <a:endParaRPr lang="en-US" sz="2800" dirty="0" smtClean="0"/>
          </a:p>
          <a:p>
            <a:pPr lvl="1"/>
            <a:r>
              <a:rPr lang="en-US" dirty="0" smtClean="0">
                <a:solidFill>
                  <a:srgbClr val="FF0000"/>
                </a:solidFill>
              </a:rPr>
              <a:t>rejects Holden’s proposal to elope</a:t>
            </a:r>
            <a:endParaRPr lang="en-US" sz="2800" dirty="0" smtClean="0">
              <a:solidFill>
                <a:srgbClr val="FF0000"/>
              </a:solidFill>
            </a:endParaRPr>
          </a:p>
          <a:p>
            <a:pPr lvl="1"/>
            <a:r>
              <a:rPr lang="en-US" dirty="0" smtClean="0"/>
              <a:t>is physically unattractive to Holden</a:t>
            </a:r>
          </a:p>
          <a:p>
            <a:pPr lvl="1"/>
            <a:r>
              <a:rPr lang="en-US" dirty="0" smtClean="0"/>
              <a:t>would rather talk to Holden than go to the theater</a:t>
            </a:r>
            <a:endParaRPr lang="en-US" sz="2800"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23297" y="456253"/>
            <a:ext cx="7824788" cy="1331258"/>
          </a:xfrm>
        </p:spPr>
        <p:txBody>
          <a:bodyPr/>
          <a:lstStyle/>
          <a:p>
            <a:pPr algn="ctr"/>
            <a:r>
              <a:rPr lang="en-US" dirty="0" smtClean="0"/>
              <a:t>MEN VS. WOMEN</a:t>
            </a:r>
            <a:endParaRPr lang="en-US" dirty="0"/>
          </a:p>
        </p:txBody>
      </p:sp>
      <p:sp>
        <p:nvSpPr>
          <p:cNvPr id="3" name="Content Placeholder 2"/>
          <p:cNvSpPr>
            <a:spLocks noGrp="1"/>
          </p:cNvSpPr>
          <p:nvPr>
            <p:ph idx="1"/>
          </p:nvPr>
        </p:nvSpPr>
        <p:spPr>
          <a:xfrm>
            <a:off x="423297" y="2132468"/>
            <a:ext cx="8060303" cy="3993695"/>
          </a:xfrm>
        </p:spPr>
        <p:txBody>
          <a:bodyPr/>
          <a:lstStyle/>
          <a:p>
            <a:r>
              <a:rPr lang="en-US" dirty="0" smtClean="0"/>
              <a:t>EDUCATION</a:t>
            </a:r>
          </a:p>
          <a:p>
            <a:r>
              <a:rPr lang="en-US" dirty="0" smtClean="0"/>
              <a:t>FANTASIES</a:t>
            </a:r>
          </a:p>
          <a:p>
            <a:r>
              <a:rPr lang="en-US" dirty="0" smtClean="0"/>
              <a:t>MORALITY</a:t>
            </a:r>
          </a:p>
          <a:p>
            <a:r>
              <a:rPr lang="en-US" dirty="0" smtClean="0"/>
              <a:t>WORK ETHIC</a:t>
            </a:r>
          </a:p>
          <a:p>
            <a:r>
              <a:rPr lang="en-US" dirty="0" smtClean="0"/>
              <a:t>GOALS</a:t>
            </a:r>
          </a:p>
          <a:p>
            <a:endParaRPr lang="en-US" dirty="0" smtClean="0"/>
          </a:p>
          <a:p>
            <a:r>
              <a:rPr lang="en-US" dirty="0" smtClean="0"/>
              <a:t>Do Men and Women have differing opinions of these subjects? What were Holden’s opinions about these topics?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Allie, Phoebe, and Jane Gallagher represent </a:t>
            </a:r>
            <a:endParaRPr lang="en-US" sz="3200" dirty="0" smtClean="0"/>
          </a:p>
          <a:p>
            <a:pPr lvl="1"/>
            <a:r>
              <a:rPr lang="en-US" dirty="0" smtClean="0"/>
              <a:t>the adult world</a:t>
            </a:r>
            <a:endParaRPr lang="en-US" sz="2800" dirty="0" smtClean="0"/>
          </a:p>
          <a:p>
            <a:pPr lvl="1"/>
            <a:r>
              <a:rPr lang="en-US" dirty="0" smtClean="0"/>
              <a:t>likable people</a:t>
            </a:r>
            <a:endParaRPr lang="en-US" sz="2800" dirty="0" smtClean="0"/>
          </a:p>
          <a:p>
            <a:pPr lvl="1"/>
            <a:r>
              <a:rPr lang="en-US" dirty="0" smtClean="0"/>
              <a:t>youthful innocence</a:t>
            </a:r>
            <a:endParaRPr lang="en-US" sz="2800" dirty="0" smtClean="0"/>
          </a:p>
          <a:p>
            <a:pPr lvl="1"/>
            <a:r>
              <a:rPr lang="en-US" dirty="0" smtClean="0"/>
              <a:t>gullible people.  </a:t>
            </a:r>
            <a:endParaRPr lang="en-US" sz="28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Allie, Phoebe, and Jane Gallagher represent </a:t>
            </a:r>
            <a:endParaRPr lang="en-US" sz="3200" dirty="0" smtClean="0"/>
          </a:p>
          <a:p>
            <a:pPr lvl="1"/>
            <a:r>
              <a:rPr lang="en-US" dirty="0" smtClean="0"/>
              <a:t>the adult world</a:t>
            </a:r>
            <a:endParaRPr lang="en-US" sz="2800" dirty="0" smtClean="0"/>
          </a:p>
          <a:p>
            <a:pPr lvl="1"/>
            <a:r>
              <a:rPr lang="en-US" dirty="0" smtClean="0"/>
              <a:t>likable people</a:t>
            </a:r>
            <a:endParaRPr lang="en-US" sz="2800" dirty="0" smtClean="0"/>
          </a:p>
          <a:p>
            <a:pPr lvl="1"/>
            <a:r>
              <a:rPr lang="en-US" dirty="0" smtClean="0">
                <a:solidFill>
                  <a:srgbClr val="FF0000"/>
                </a:solidFill>
              </a:rPr>
              <a:t>youthful innocence</a:t>
            </a:r>
            <a:endParaRPr lang="en-US" sz="2800" dirty="0" smtClean="0">
              <a:solidFill>
                <a:srgbClr val="FF0000"/>
              </a:solidFill>
            </a:endParaRPr>
          </a:p>
          <a:p>
            <a:pPr lvl="1"/>
            <a:r>
              <a:rPr lang="en-US" dirty="0" smtClean="0"/>
              <a:t>gullible people.  </a:t>
            </a:r>
            <a:endParaRPr lang="en-US" sz="2800"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One of Holden’s favorite fantasies involves being a </a:t>
            </a:r>
            <a:endParaRPr lang="en-US" sz="3200" dirty="0" smtClean="0"/>
          </a:p>
          <a:p>
            <a:pPr lvl="1"/>
            <a:r>
              <a:rPr lang="en-US" dirty="0" smtClean="0"/>
              <a:t>movie tough guy who has been shot in the stomach</a:t>
            </a:r>
            <a:endParaRPr lang="en-US" sz="2800" dirty="0" smtClean="0"/>
          </a:p>
          <a:p>
            <a:pPr lvl="1"/>
            <a:r>
              <a:rPr lang="en-US" dirty="0" smtClean="0"/>
              <a:t> famous catcher in the National League</a:t>
            </a:r>
            <a:endParaRPr lang="en-US" sz="2800" dirty="0" smtClean="0"/>
          </a:p>
          <a:p>
            <a:pPr lvl="1"/>
            <a:r>
              <a:rPr lang="en-US" dirty="0" smtClean="0"/>
              <a:t>great actor like Cary Grant</a:t>
            </a:r>
            <a:endParaRPr lang="en-US" sz="2800" dirty="0" smtClean="0"/>
          </a:p>
          <a:p>
            <a:pPr lvl="1"/>
            <a:r>
              <a:rPr lang="en-US" dirty="0" smtClean="0"/>
              <a:t>dedicated lawyer who saves people accused of crimes</a:t>
            </a:r>
            <a:endParaRPr lang="en-US" sz="28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One of Holden’s favorite fantasies involves being a </a:t>
            </a:r>
            <a:endParaRPr lang="en-US" sz="3200" dirty="0" smtClean="0"/>
          </a:p>
          <a:p>
            <a:pPr lvl="1"/>
            <a:r>
              <a:rPr lang="en-US" dirty="0" smtClean="0">
                <a:solidFill>
                  <a:srgbClr val="FF0000"/>
                </a:solidFill>
              </a:rPr>
              <a:t>movie tough guy who has been shot in the stomach</a:t>
            </a:r>
            <a:endParaRPr lang="en-US" sz="2800" dirty="0" smtClean="0">
              <a:solidFill>
                <a:srgbClr val="FF0000"/>
              </a:solidFill>
            </a:endParaRPr>
          </a:p>
          <a:p>
            <a:pPr lvl="1"/>
            <a:r>
              <a:rPr lang="en-US" dirty="0" smtClean="0"/>
              <a:t> famous catcher in the National League</a:t>
            </a:r>
            <a:endParaRPr lang="en-US" sz="2800" dirty="0" smtClean="0"/>
          </a:p>
          <a:p>
            <a:pPr lvl="1"/>
            <a:r>
              <a:rPr lang="en-US" dirty="0" smtClean="0"/>
              <a:t>great actor like Cary Grant</a:t>
            </a:r>
            <a:endParaRPr lang="en-US" sz="2800" dirty="0" smtClean="0"/>
          </a:p>
          <a:p>
            <a:pPr lvl="1"/>
            <a:r>
              <a:rPr lang="en-US" dirty="0" smtClean="0"/>
              <a:t>dedicated lawyer who saves people accused of crimes</a:t>
            </a:r>
            <a:endParaRPr lang="en-US" sz="2800"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Holden’s many incomplete or unsatisfactory telephone calls may symbolize </a:t>
            </a:r>
            <a:endParaRPr lang="en-US" sz="3200" dirty="0" smtClean="0"/>
          </a:p>
          <a:p>
            <a:pPr lvl="1"/>
            <a:r>
              <a:rPr lang="en-US" dirty="0" smtClean="0"/>
              <a:t>the broken communication between Holden and other people</a:t>
            </a:r>
            <a:endParaRPr lang="en-US" sz="2800" dirty="0" smtClean="0"/>
          </a:p>
          <a:p>
            <a:pPr lvl="1"/>
            <a:r>
              <a:rPr lang="en-US" dirty="0" smtClean="0"/>
              <a:t>the artificial communication in the modern society</a:t>
            </a:r>
            <a:endParaRPr lang="en-US" sz="2800" dirty="0" smtClean="0"/>
          </a:p>
          <a:p>
            <a:pPr lvl="1"/>
            <a:r>
              <a:rPr lang="en-US" dirty="0" smtClean="0"/>
              <a:t>Holden’s rejection of societal values</a:t>
            </a:r>
            <a:endParaRPr lang="en-US" sz="2800" dirty="0" smtClean="0"/>
          </a:p>
          <a:p>
            <a:pPr lvl="1"/>
            <a:r>
              <a:rPr lang="en-US" dirty="0" smtClean="0"/>
              <a:t>All of the above.</a:t>
            </a:r>
            <a:endParaRPr lang="en-US" sz="2800"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Holden’s many incomplete or unsatisfactory telephone calls may symbolize </a:t>
            </a:r>
            <a:endParaRPr lang="en-US" sz="3200" dirty="0" smtClean="0"/>
          </a:p>
          <a:p>
            <a:pPr lvl="1"/>
            <a:r>
              <a:rPr lang="en-US" dirty="0" smtClean="0"/>
              <a:t>the broken communication between Holden and other people</a:t>
            </a:r>
            <a:endParaRPr lang="en-US" sz="2800" dirty="0" smtClean="0"/>
          </a:p>
          <a:p>
            <a:pPr lvl="1"/>
            <a:r>
              <a:rPr lang="en-US" dirty="0" smtClean="0"/>
              <a:t>the artificial communication in the modern society</a:t>
            </a:r>
            <a:endParaRPr lang="en-US" sz="2800" dirty="0" smtClean="0"/>
          </a:p>
          <a:p>
            <a:pPr lvl="1"/>
            <a:r>
              <a:rPr lang="en-US" dirty="0" smtClean="0"/>
              <a:t>Holden’s rejection of societal values</a:t>
            </a:r>
            <a:endParaRPr lang="en-US" sz="2800" dirty="0" smtClean="0"/>
          </a:p>
          <a:p>
            <a:pPr lvl="1"/>
            <a:r>
              <a:rPr lang="en-US" dirty="0" smtClean="0">
                <a:solidFill>
                  <a:srgbClr val="FF0000"/>
                </a:solidFill>
              </a:rPr>
              <a:t>All of the above.</a:t>
            </a:r>
            <a:endParaRPr lang="en-US" sz="2800" dirty="0" smtClean="0">
              <a:solidFill>
                <a:srgbClr val="FF0000"/>
              </a:solidFill>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Which of the following is </a:t>
            </a:r>
            <a:r>
              <a:rPr lang="en-US" b="1" u="sng" dirty="0" smtClean="0"/>
              <a:t>not</a:t>
            </a:r>
            <a:r>
              <a:rPr lang="en-US" b="1" dirty="0" smtClean="0"/>
              <a:t> true about the foul words?</a:t>
            </a:r>
            <a:endParaRPr lang="en-US" sz="3200" dirty="0" smtClean="0"/>
          </a:p>
          <a:p>
            <a:pPr lvl="1"/>
            <a:r>
              <a:rPr lang="en-US" dirty="0" smtClean="0"/>
              <a:t>One cannot be erased because it is scratched into the wall.</a:t>
            </a:r>
            <a:endParaRPr lang="en-US" sz="2800" dirty="0" smtClean="0"/>
          </a:p>
          <a:p>
            <a:pPr lvl="1"/>
            <a:r>
              <a:rPr lang="en-US" dirty="0" smtClean="0"/>
              <a:t>One is written in crayon</a:t>
            </a:r>
            <a:endParaRPr lang="en-US" sz="2800" dirty="0" smtClean="0"/>
          </a:p>
          <a:p>
            <a:pPr lvl="1"/>
            <a:r>
              <a:rPr lang="en-US" dirty="0" smtClean="0"/>
              <a:t>They are located where Holden remembers them from childhood.</a:t>
            </a:r>
          </a:p>
          <a:p>
            <a:pPr lvl="1"/>
            <a:r>
              <a:rPr lang="en-US" dirty="0" smtClean="0"/>
              <a:t>They are written in places where there are children.</a:t>
            </a:r>
            <a:endParaRPr lang="en-US" sz="2800"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LAST QUIZ</a:t>
            </a:r>
            <a:endParaRPr lang="en-US" dirty="0"/>
          </a:p>
        </p:txBody>
      </p:sp>
      <p:sp>
        <p:nvSpPr>
          <p:cNvPr id="6" name="Subtitle 5"/>
          <p:cNvSpPr>
            <a:spLocks noGrp="1"/>
          </p:cNvSpPr>
          <p:nvPr>
            <p:ph type="subTitle" idx="1"/>
          </p:nvPr>
        </p:nvSpPr>
        <p:spPr/>
        <p:txBody>
          <a:bodyPr/>
          <a:lstStyle/>
          <a:p>
            <a:r>
              <a:rPr lang="en-US" dirty="0" smtClean="0"/>
              <a:t>CITR</a:t>
            </a:r>
            <a:endParaRPr lang="en-US" dirty="0"/>
          </a:p>
        </p:txBody>
      </p:sp>
      <p:sp>
        <p:nvSpPr>
          <p:cNvPr id="7" name="TextBox 6"/>
          <p:cNvSpPr txBox="1"/>
          <p:nvPr/>
        </p:nvSpPr>
        <p:spPr>
          <a:xfrm>
            <a:off x="438975" y="2675965"/>
            <a:ext cx="8262131" cy="3693319"/>
          </a:xfrm>
          <a:prstGeom prst="rect">
            <a:avLst/>
          </a:prstGeom>
          <a:noFill/>
        </p:spPr>
        <p:txBody>
          <a:bodyPr wrap="square" rtlCol="0">
            <a:spAutoFit/>
          </a:bodyPr>
          <a:lstStyle/>
          <a:p>
            <a:r>
              <a:rPr lang="en-US" dirty="0" smtClean="0"/>
              <a:t>1.) What does Phoebe keep saying over and over again when she learns that Holden flunked out of school?</a:t>
            </a:r>
          </a:p>
          <a:p>
            <a:endParaRPr lang="en-US" dirty="0" smtClean="0"/>
          </a:p>
          <a:p>
            <a:r>
              <a:rPr lang="en-US" dirty="0" smtClean="0"/>
              <a:t>2.) Who carried the dead body of James Castle to the school infirmirary?</a:t>
            </a:r>
          </a:p>
          <a:p>
            <a:endParaRPr lang="en-US" dirty="0" smtClean="0"/>
          </a:p>
          <a:p>
            <a:r>
              <a:rPr lang="en-US" dirty="0" smtClean="0"/>
              <a:t>3.) When Holden woke up in the middle of the night, wha was his former teacher doing?</a:t>
            </a:r>
          </a:p>
          <a:p>
            <a:endParaRPr lang="en-US" dirty="0" smtClean="0"/>
          </a:p>
          <a:p>
            <a:r>
              <a:rPr lang="en-US" dirty="0" smtClean="0"/>
              <a:t>4.) What excuse did Holden give as to why he had to get up and leave in the middle of the night?</a:t>
            </a:r>
          </a:p>
          <a:p>
            <a:endParaRPr lang="en-US" dirty="0" smtClean="0"/>
          </a:p>
          <a:p>
            <a:r>
              <a:rPr lang="en-US" dirty="0" smtClean="0"/>
              <a:t>5.) When Holden went to the museum to kill time before meeting Phoebe, what did he teach two kids about?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Which of the following is </a:t>
            </a:r>
            <a:r>
              <a:rPr lang="en-US" b="1" u="sng" dirty="0" smtClean="0"/>
              <a:t>not</a:t>
            </a:r>
            <a:r>
              <a:rPr lang="en-US" b="1" dirty="0" smtClean="0"/>
              <a:t> true about the foul words?</a:t>
            </a:r>
            <a:endParaRPr lang="en-US" sz="3200" dirty="0" smtClean="0"/>
          </a:p>
          <a:p>
            <a:pPr lvl="1"/>
            <a:r>
              <a:rPr lang="en-US" dirty="0" smtClean="0"/>
              <a:t>One cannot be erased because it is scratched into the wall.</a:t>
            </a:r>
            <a:endParaRPr lang="en-US" sz="2800" dirty="0" smtClean="0"/>
          </a:p>
          <a:p>
            <a:pPr lvl="1"/>
            <a:r>
              <a:rPr lang="en-US" dirty="0" smtClean="0"/>
              <a:t>One is written in crayon</a:t>
            </a:r>
            <a:endParaRPr lang="en-US" sz="2800" dirty="0" smtClean="0"/>
          </a:p>
          <a:p>
            <a:pPr lvl="1"/>
            <a:r>
              <a:rPr lang="en-US" dirty="0" smtClean="0">
                <a:solidFill>
                  <a:srgbClr val="FF0000"/>
                </a:solidFill>
              </a:rPr>
              <a:t>They are located where Holden remembers them from childhood.</a:t>
            </a:r>
          </a:p>
          <a:p>
            <a:pPr lvl="1"/>
            <a:r>
              <a:rPr lang="en-US" dirty="0" smtClean="0"/>
              <a:t>They are written in places where there are children.</a:t>
            </a:r>
            <a:endParaRPr lang="en-US" sz="2800" dirty="0" smtClean="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The song that the carousel plays when Phoebe rides it is</a:t>
            </a:r>
            <a:endParaRPr lang="en-US" sz="3200" dirty="0" smtClean="0"/>
          </a:p>
          <a:p>
            <a:pPr lvl="1"/>
            <a:r>
              <a:rPr lang="en-US" dirty="0" smtClean="0"/>
              <a:t>The same as when Holden rode the carousel</a:t>
            </a:r>
            <a:endParaRPr lang="en-US" sz="2800" dirty="0" smtClean="0"/>
          </a:p>
          <a:p>
            <a:pPr lvl="1"/>
            <a:r>
              <a:rPr lang="en-US" dirty="0" smtClean="0"/>
              <a:t>“Smoke Gets in Your Eyes.”</a:t>
            </a:r>
            <a:endParaRPr lang="en-US" sz="2800" dirty="0" smtClean="0"/>
          </a:p>
          <a:p>
            <a:pPr lvl="1"/>
            <a:r>
              <a:rPr lang="en-US" dirty="0" smtClean="0"/>
              <a:t>“Little Shirley Beans.”</a:t>
            </a:r>
            <a:endParaRPr lang="en-US" sz="2800" dirty="0" smtClean="0"/>
          </a:p>
          <a:p>
            <a:pPr lvl="1"/>
            <a:r>
              <a:rPr lang="en-US" dirty="0" smtClean="0"/>
              <a:t>Different from when Holden rode the carousel</a:t>
            </a:r>
            <a:endParaRPr lang="en-US" sz="2800"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The song that the carousel plays when Phoebe rides it is</a:t>
            </a:r>
            <a:endParaRPr lang="en-US" sz="3200" dirty="0" smtClean="0"/>
          </a:p>
          <a:p>
            <a:pPr lvl="1"/>
            <a:r>
              <a:rPr lang="en-US" dirty="0" smtClean="0"/>
              <a:t>The same as when Holden rode the </a:t>
            </a:r>
            <a:r>
              <a:rPr lang="en-US" dirty="0" err="1" smtClean="0"/>
              <a:t>carousdel</a:t>
            </a:r>
            <a:endParaRPr lang="en-US" sz="2800" dirty="0" smtClean="0"/>
          </a:p>
          <a:p>
            <a:pPr lvl="1"/>
            <a:r>
              <a:rPr lang="en-US" dirty="0" smtClean="0">
                <a:solidFill>
                  <a:srgbClr val="FF0000"/>
                </a:solidFill>
              </a:rPr>
              <a:t>“Smoke Gets in Your Eyes.”</a:t>
            </a:r>
            <a:endParaRPr lang="en-US" sz="2800" dirty="0" smtClean="0">
              <a:solidFill>
                <a:srgbClr val="FF0000"/>
              </a:solidFill>
            </a:endParaRPr>
          </a:p>
          <a:p>
            <a:pPr lvl="1"/>
            <a:r>
              <a:rPr lang="en-US" dirty="0" smtClean="0"/>
              <a:t>“Little Shirley Beans.”</a:t>
            </a:r>
            <a:endParaRPr lang="en-US" sz="2800" dirty="0" smtClean="0"/>
          </a:p>
          <a:p>
            <a:pPr lvl="1"/>
            <a:r>
              <a:rPr lang="en-US" dirty="0" smtClean="0"/>
              <a:t>Different from when Holden rode the carousel</a:t>
            </a:r>
            <a:endParaRPr lang="en-US" sz="2800"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Phoebe helps Holden reach the epiphany that </a:t>
            </a:r>
            <a:endParaRPr lang="en-US" sz="3200" dirty="0" smtClean="0"/>
          </a:p>
          <a:p>
            <a:pPr lvl="1"/>
            <a:r>
              <a:rPr lang="en-US" dirty="0" smtClean="0"/>
              <a:t>there are phonies in the world</a:t>
            </a:r>
            <a:endParaRPr lang="en-US" sz="2800" dirty="0" smtClean="0"/>
          </a:p>
          <a:p>
            <a:pPr lvl="1"/>
            <a:r>
              <a:rPr lang="en-US" dirty="0" smtClean="0"/>
              <a:t>he has been a failure to school </a:t>
            </a:r>
            <a:endParaRPr lang="en-US" sz="2800" dirty="0" smtClean="0"/>
          </a:p>
          <a:p>
            <a:pPr lvl="1"/>
            <a:r>
              <a:rPr lang="en-US" dirty="0" smtClean="0"/>
              <a:t>he can protect the children</a:t>
            </a:r>
            <a:endParaRPr lang="en-US" sz="2800" dirty="0" smtClean="0"/>
          </a:p>
          <a:p>
            <a:pPr lvl="1"/>
            <a:r>
              <a:rPr lang="en-US" dirty="0" smtClean="0"/>
              <a:t>he must learn to deal with the “reality” of the world</a:t>
            </a:r>
            <a:endParaRPr lang="en-US" sz="2800"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Phoebe helps Holden reach the epiphany that </a:t>
            </a:r>
            <a:endParaRPr lang="en-US" sz="3200" dirty="0" smtClean="0"/>
          </a:p>
          <a:p>
            <a:pPr lvl="1"/>
            <a:r>
              <a:rPr lang="en-US" dirty="0" smtClean="0"/>
              <a:t>there are phonies in the world</a:t>
            </a:r>
            <a:endParaRPr lang="en-US" sz="2800" dirty="0" smtClean="0"/>
          </a:p>
          <a:p>
            <a:pPr lvl="1"/>
            <a:r>
              <a:rPr lang="en-US" dirty="0" smtClean="0"/>
              <a:t>he has been a failure to school </a:t>
            </a:r>
            <a:endParaRPr lang="en-US" sz="2800" dirty="0" smtClean="0"/>
          </a:p>
          <a:p>
            <a:pPr lvl="1"/>
            <a:r>
              <a:rPr lang="en-US" dirty="0" smtClean="0"/>
              <a:t>he can protect the children</a:t>
            </a:r>
            <a:endParaRPr lang="en-US" sz="2800" dirty="0" smtClean="0"/>
          </a:p>
          <a:p>
            <a:pPr lvl="1"/>
            <a:r>
              <a:rPr lang="en-US" dirty="0" smtClean="0">
                <a:solidFill>
                  <a:srgbClr val="FF0000"/>
                </a:solidFill>
              </a:rPr>
              <a:t>he must learn to deal with the “reality” of the world</a:t>
            </a:r>
            <a:endParaRPr lang="en-US" sz="2800" dirty="0" smtClean="0">
              <a:solidFill>
                <a:srgbClr val="FF0000"/>
              </a:solidFill>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Holden’s lies to Mrs. Morrow reveal that</a:t>
            </a:r>
            <a:endParaRPr lang="en-US" sz="3200" dirty="0" smtClean="0"/>
          </a:p>
          <a:p>
            <a:pPr lvl="1"/>
            <a:r>
              <a:rPr lang="en-US" dirty="0" smtClean="0"/>
              <a:t>Holden is a mean person</a:t>
            </a:r>
            <a:endParaRPr lang="en-US" sz="2800" dirty="0" smtClean="0"/>
          </a:p>
          <a:p>
            <a:pPr lvl="1"/>
            <a:r>
              <a:rPr lang="en-US" dirty="0" smtClean="0"/>
              <a:t>People will believe what they want rather than reality </a:t>
            </a:r>
            <a:endParaRPr lang="en-US" sz="2800" dirty="0" smtClean="0"/>
          </a:p>
          <a:p>
            <a:pPr lvl="1"/>
            <a:r>
              <a:rPr lang="en-US" dirty="0" smtClean="0"/>
              <a:t>Mothers feel sorry for kids</a:t>
            </a:r>
            <a:endParaRPr lang="en-US" sz="2800" dirty="0" smtClean="0"/>
          </a:p>
          <a:p>
            <a:pPr lvl="1"/>
            <a:r>
              <a:rPr lang="en-US" dirty="0" smtClean="0"/>
              <a:t>He doesn’t like Mrs. Morrow</a:t>
            </a:r>
            <a:endParaRPr lang="en-US" sz="2800"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Holden’s lies to Mrs. Morrow reveal that</a:t>
            </a:r>
            <a:endParaRPr lang="en-US" sz="3200" dirty="0" smtClean="0"/>
          </a:p>
          <a:p>
            <a:pPr lvl="1"/>
            <a:r>
              <a:rPr lang="en-US" dirty="0" smtClean="0"/>
              <a:t>Holden is a mean person</a:t>
            </a:r>
            <a:endParaRPr lang="en-US" sz="2800" dirty="0" smtClean="0"/>
          </a:p>
          <a:p>
            <a:pPr lvl="1"/>
            <a:r>
              <a:rPr lang="en-US" dirty="0" smtClean="0">
                <a:solidFill>
                  <a:srgbClr val="FF0000"/>
                </a:solidFill>
              </a:rPr>
              <a:t>People will believe what they want rather than reality </a:t>
            </a:r>
            <a:endParaRPr lang="en-US" sz="2800" dirty="0" smtClean="0">
              <a:solidFill>
                <a:srgbClr val="FF0000"/>
              </a:solidFill>
            </a:endParaRPr>
          </a:p>
          <a:p>
            <a:pPr lvl="1"/>
            <a:r>
              <a:rPr lang="en-US" dirty="0" smtClean="0"/>
              <a:t>Mothers feel sorry for kids</a:t>
            </a:r>
            <a:endParaRPr lang="en-US" sz="2800" dirty="0" smtClean="0"/>
          </a:p>
          <a:p>
            <a:pPr lvl="1"/>
            <a:r>
              <a:rPr lang="en-US" dirty="0" smtClean="0"/>
              <a:t>He doesn’t like Mrs. Morrow</a:t>
            </a:r>
            <a:endParaRPr lang="en-US" sz="2800"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The hunting hat symbolizes</a:t>
            </a:r>
            <a:endParaRPr lang="en-US" sz="3200" dirty="0" smtClean="0"/>
          </a:p>
          <a:p>
            <a:pPr lvl="1"/>
            <a:r>
              <a:rPr lang="en-US" dirty="0" smtClean="0"/>
              <a:t>Isolation</a:t>
            </a:r>
            <a:endParaRPr lang="en-US" sz="2800" dirty="0" smtClean="0"/>
          </a:p>
          <a:p>
            <a:pPr lvl="1"/>
            <a:r>
              <a:rPr lang="en-US" dirty="0" smtClean="0"/>
              <a:t>Quest for understanding.</a:t>
            </a:r>
            <a:endParaRPr lang="en-US" sz="2800" dirty="0" smtClean="0"/>
          </a:p>
          <a:p>
            <a:pPr lvl="1"/>
            <a:r>
              <a:rPr lang="en-US" dirty="0" smtClean="0"/>
              <a:t>Holden’s materialistic values.</a:t>
            </a:r>
            <a:endParaRPr lang="en-US" sz="2800" dirty="0" smtClean="0"/>
          </a:p>
          <a:p>
            <a:pPr lvl="1"/>
            <a:r>
              <a:rPr lang="en-US" dirty="0" smtClean="0"/>
              <a:t>Innocence</a:t>
            </a:r>
            <a:endParaRPr lang="en-US" sz="2800"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The hunting hat symbolizes</a:t>
            </a:r>
            <a:endParaRPr lang="en-US" sz="3200" dirty="0" smtClean="0"/>
          </a:p>
          <a:p>
            <a:pPr lvl="1"/>
            <a:r>
              <a:rPr lang="en-US" dirty="0" smtClean="0">
                <a:solidFill>
                  <a:srgbClr val="FF0000"/>
                </a:solidFill>
              </a:rPr>
              <a:t>Isolation</a:t>
            </a:r>
            <a:endParaRPr lang="en-US" sz="2800" dirty="0" smtClean="0">
              <a:solidFill>
                <a:srgbClr val="FF0000"/>
              </a:solidFill>
            </a:endParaRPr>
          </a:p>
          <a:p>
            <a:pPr lvl="1"/>
            <a:r>
              <a:rPr lang="en-US" dirty="0" smtClean="0"/>
              <a:t>Quest for understanding.</a:t>
            </a:r>
            <a:endParaRPr lang="en-US" sz="2800" dirty="0" smtClean="0"/>
          </a:p>
          <a:p>
            <a:pPr lvl="1"/>
            <a:r>
              <a:rPr lang="en-US" dirty="0" smtClean="0"/>
              <a:t>Holden’s materialistic values.</a:t>
            </a:r>
            <a:endParaRPr lang="en-US" sz="2800" dirty="0" smtClean="0"/>
          </a:p>
          <a:p>
            <a:pPr lvl="1"/>
            <a:r>
              <a:rPr lang="en-US" dirty="0" smtClean="0"/>
              <a:t>Innocence</a:t>
            </a:r>
            <a:endParaRPr lang="en-US" sz="2800"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lvl="0"/>
            <a:r>
              <a:rPr lang="en-US" b="1" dirty="0" smtClean="0"/>
              <a:t>The theme that the adult world is irreclaimably corrupt is developed in all of the following ways except in</a:t>
            </a:r>
            <a:endParaRPr lang="en-US" sz="3200" dirty="0" smtClean="0"/>
          </a:p>
          <a:p>
            <a:pPr lvl="1"/>
            <a:r>
              <a:rPr lang="en-US" dirty="0" smtClean="0"/>
              <a:t>the obscenities on the wall</a:t>
            </a:r>
            <a:endParaRPr lang="en-US" sz="2800" dirty="0" smtClean="0"/>
          </a:p>
          <a:p>
            <a:pPr lvl="1"/>
            <a:r>
              <a:rPr lang="en-US" dirty="0" smtClean="0"/>
              <a:t>the world of the New York hotel </a:t>
            </a:r>
            <a:endParaRPr lang="en-US" sz="2800" dirty="0" smtClean="0"/>
          </a:p>
          <a:p>
            <a:pPr lvl="1"/>
            <a:r>
              <a:rPr lang="en-US" dirty="0" smtClean="0"/>
              <a:t>Jane and Holden’s missed connections</a:t>
            </a:r>
            <a:endParaRPr lang="en-US" sz="2800" dirty="0" smtClean="0"/>
          </a:p>
          <a:p>
            <a:pPr lvl="1"/>
            <a:r>
              <a:rPr lang="en-US" dirty="0" smtClean="0"/>
              <a:t>Mr. </a:t>
            </a:r>
            <a:r>
              <a:rPr lang="en-US" dirty="0" err="1" smtClean="0"/>
              <a:t>Antolini’s</a:t>
            </a:r>
            <a:r>
              <a:rPr lang="en-US" dirty="0" smtClean="0"/>
              <a:t> advances</a:t>
            </a:r>
            <a:endParaRPr lang="en-US" sz="28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TIMED DISCUSSIONS</a:t>
            </a:r>
            <a:endParaRPr lang="en-US" dirty="0"/>
          </a:p>
        </p:txBody>
      </p:sp>
      <p:sp>
        <p:nvSpPr>
          <p:cNvPr id="3" name="Content Placeholder 2"/>
          <p:cNvSpPr>
            <a:spLocks noGrp="1"/>
          </p:cNvSpPr>
          <p:nvPr>
            <p:ph idx="1"/>
          </p:nvPr>
        </p:nvSpPr>
        <p:spPr>
          <a:xfrm>
            <a:off x="658813" y="2286000"/>
            <a:ext cx="7824787" cy="3840163"/>
          </a:xfrm>
        </p:spPr>
        <p:txBody>
          <a:bodyPr/>
          <a:lstStyle/>
          <a:p>
            <a:r>
              <a:rPr lang="en-US" dirty="0" smtClean="0"/>
              <a:t>Label each person 1, 2, 3, 4</a:t>
            </a:r>
          </a:p>
          <a:p>
            <a:r>
              <a:rPr lang="en-US" dirty="0" smtClean="0"/>
              <a:t>Follow the specific questions at the end of each question.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lvl="0"/>
            <a:r>
              <a:rPr lang="en-US" b="1" dirty="0" smtClean="0"/>
              <a:t>The theme that the adult world is irreclaimably corrupt is developed in all of the following ways except in</a:t>
            </a:r>
            <a:endParaRPr lang="en-US" sz="3200" dirty="0" smtClean="0"/>
          </a:p>
          <a:p>
            <a:pPr lvl="1"/>
            <a:r>
              <a:rPr lang="en-US" dirty="0" smtClean="0"/>
              <a:t>the obscenities on the wall</a:t>
            </a:r>
            <a:endParaRPr lang="en-US" sz="2800" dirty="0" smtClean="0"/>
          </a:p>
          <a:p>
            <a:pPr lvl="1"/>
            <a:r>
              <a:rPr lang="en-US" dirty="0" smtClean="0"/>
              <a:t>the world of the New York hotel </a:t>
            </a:r>
            <a:endParaRPr lang="en-US" sz="2800" dirty="0" smtClean="0"/>
          </a:p>
          <a:p>
            <a:pPr lvl="1"/>
            <a:r>
              <a:rPr lang="en-US" dirty="0" smtClean="0">
                <a:solidFill>
                  <a:srgbClr val="FF0000"/>
                </a:solidFill>
              </a:rPr>
              <a:t>Jane and Holden’s missed connections</a:t>
            </a:r>
            <a:endParaRPr lang="en-US" sz="2800" dirty="0" smtClean="0">
              <a:solidFill>
                <a:srgbClr val="FF0000"/>
              </a:solidFill>
            </a:endParaRPr>
          </a:p>
          <a:p>
            <a:pPr lvl="1"/>
            <a:r>
              <a:rPr lang="en-US" dirty="0" smtClean="0"/>
              <a:t>Mr. </a:t>
            </a:r>
            <a:r>
              <a:rPr lang="en-US" dirty="0" err="1" smtClean="0"/>
              <a:t>Antolini’s</a:t>
            </a:r>
            <a:r>
              <a:rPr lang="en-US" dirty="0" smtClean="0"/>
              <a:t> advances</a:t>
            </a:r>
            <a:endParaRPr lang="en-US" sz="2800"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PUT THE FOLLOWING EVENTS IN CHRONOLOGICAL ORDER</a:t>
            </a:r>
            <a:endParaRPr lang="en-US" sz="2400" dirty="0"/>
          </a:p>
        </p:txBody>
      </p:sp>
      <p:sp>
        <p:nvSpPr>
          <p:cNvPr id="3" name="Content Placeholder 2"/>
          <p:cNvSpPr>
            <a:spLocks noGrp="1"/>
          </p:cNvSpPr>
          <p:nvPr>
            <p:ph idx="1"/>
          </p:nvPr>
        </p:nvSpPr>
        <p:spPr>
          <a:xfrm>
            <a:off x="658813" y="2286000"/>
            <a:ext cx="7824787" cy="3840163"/>
          </a:xfrm>
        </p:spPr>
        <p:txBody>
          <a:bodyPr/>
          <a:lstStyle/>
          <a:p>
            <a:r>
              <a:rPr lang="en-US" dirty="0" smtClean="0"/>
              <a:t>A) Phoebe follows Holden to the zoo</a:t>
            </a:r>
          </a:p>
          <a:p>
            <a:r>
              <a:rPr lang="en-US" dirty="0" smtClean="0"/>
              <a:t>B) Holden checks into the </a:t>
            </a:r>
            <a:r>
              <a:rPr lang="en-US" dirty="0" err="1" smtClean="0"/>
              <a:t>Edmont</a:t>
            </a:r>
            <a:r>
              <a:rPr lang="en-US" dirty="0" smtClean="0"/>
              <a:t> Hotel and sees the perverts</a:t>
            </a:r>
          </a:p>
          <a:p>
            <a:r>
              <a:rPr lang="en-US" dirty="0" smtClean="0"/>
              <a:t>C) </a:t>
            </a:r>
            <a:r>
              <a:rPr lang="en-US" dirty="0" err="1" smtClean="0"/>
              <a:t>Stradlater</a:t>
            </a:r>
            <a:r>
              <a:rPr lang="en-US" dirty="0" smtClean="0"/>
              <a:t> beats up Holden</a:t>
            </a:r>
          </a:p>
          <a:p>
            <a:r>
              <a:rPr lang="en-US" dirty="0" smtClean="0"/>
              <a:t>D) Holden picks up the hunting hat after the fencing match</a:t>
            </a:r>
          </a:p>
          <a:p>
            <a:r>
              <a:rPr lang="en-US" dirty="0" smtClean="0"/>
              <a:t>E) Holden sees “Fuck You” written at the school</a:t>
            </a:r>
          </a:p>
          <a:p>
            <a:r>
              <a:rPr lang="en-US" dirty="0" smtClean="0"/>
              <a:t>F) Holden goes to California</a:t>
            </a:r>
          </a:p>
          <a:p>
            <a:r>
              <a:rPr lang="en-US" dirty="0" smtClean="0"/>
              <a:t>G) Holden goes ice skating with Sally Hayes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dirty="0" smtClean="0"/>
              <a:t>D) Holden picks up the hunting hat after the fencing match</a:t>
            </a:r>
          </a:p>
          <a:p>
            <a:r>
              <a:rPr lang="en-US" dirty="0" smtClean="0"/>
              <a:t>C) </a:t>
            </a:r>
            <a:r>
              <a:rPr lang="en-US" dirty="0" err="1" smtClean="0"/>
              <a:t>Stradlater</a:t>
            </a:r>
            <a:r>
              <a:rPr lang="en-US" dirty="0" smtClean="0"/>
              <a:t> beats up Holden</a:t>
            </a:r>
          </a:p>
          <a:p>
            <a:r>
              <a:rPr lang="en-US" dirty="0" smtClean="0"/>
              <a:t>B) Holden checks into the </a:t>
            </a:r>
            <a:r>
              <a:rPr lang="en-US" dirty="0" err="1" smtClean="0"/>
              <a:t>Edmont</a:t>
            </a:r>
            <a:r>
              <a:rPr lang="en-US" dirty="0" smtClean="0"/>
              <a:t> Hotel and sees the perverts</a:t>
            </a:r>
          </a:p>
          <a:p>
            <a:r>
              <a:rPr lang="en-US" dirty="0" smtClean="0"/>
              <a:t>G) Holden goes ice skating with Sally Hayes</a:t>
            </a:r>
          </a:p>
          <a:p>
            <a:r>
              <a:rPr lang="en-US" dirty="0" smtClean="0"/>
              <a:t>E) Holden sees “Fuck You” written at the school</a:t>
            </a:r>
          </a:p>
          <a:p>
            <a:r>
              <a:rPr lang="en-US" dirty="0" smtClean="0"/>
              <a:t>A) Phoebe follows Holden to the zoo</a:t>
            </a:r>
          </a:p>
          <a:p>
            <a:r>
              <a:rPr lang="en-US" dirty="0" smtClean="0"/>
              <a:t>F) Holden goes to California</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SAID THIS?</a:t>
            </a:r>
            <a:endParaRPr lang="en-US" dirty="0"/>
          </a:p>
        </p:txBody>
      </p:sp>
      <p:sp>
        <p:nvSpPr>
          <p:cNvPr id="3" name="Content Placeholder 2"/>
          <p:cNvSpPr>
            <a:spLocks noGrp="1"/>
          </p:cNvSpPr>
          <p:nvPr>
            <p:ph idx="1"/>
          </p:nvPr>
        </p:nvSpPr>
        <p:spPr>
          <a:xfrm>
            <a:off x="909305" y="2286000"/>
            <a:ext cx="7574295" cy="3840163"/>
          </a:xfrm>
        </p:spPr>
        <p:txBody>
          <a:bodyPr>
            <a:normAutofit/>
          </a:bodyPr>
          <a:lstStyle/>
          <a:p>
            <a:r>
              <a:rPr lang="en-US" sz="4000" dirty="0" smtClean="0"/>
              <a:t>“You don’t like anything that’s happening… You don’t like any school. You don’t like a million things.” </a:t>
            </a:r>
            <a:endParaRPr lang="en-US" sz="4000"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PHOEBE</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286000" y="2286000"/>
            <a:ext cx="2286000" cy="3556000"/>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SAID THIS?</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sz="4000" dirty="0" smtClean="0"/>
              <a:t>“Almost every time somebody gives me a present, it ends up making me sad.” </a:t>
            </a:r>
            <a:endParaRPr lang="en-US" sz="4000"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HOLDEN</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077883" y="1416539"/>
            <a:ext cx="4456333" cy="5184772"/>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SAID THIS?</a:t>
            </a:r>
            <a:endParaRPr lang="en-US" dirty="0"/>
          </a:p>
        </p:txBody>
      </p:sp>
      <p:sp>
        <p:nvSpPr>
          <p:cNvPr id="3" name="Content Placeholder 2"/>
          <p:cNvSpPr>
            <a:spLocks noGrp="1"/>
          </p:cNvSpPr>
          <p:nvPr>
            <p:ph idx="1"/>
          </p:nvPr>
        </p:nvSpPr>
        <p:spPr>
          <a:xfrm>
            <a:off x="454652" y="2286000"/>
            <a:ext cx="8028948" cy="3840163"/>
          </a:xfrm>
        </p:spPr>
        <p:txBody>
          <a:bodyPr>
            <a:normAutofit/>
          </a:bodyPr>
          <a:lstStyle/>
          <a:p>
            <a:r>
              <a:rPr lang="en-US" sz="4000" dirty="0" smtClean="0"/>
              <a:t>“Life is a game, boy. Life is a game that one plays according to the rules.” </a:t>
            </a:r>
            <a:endParaRPr lang="en-US" sz="4000"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 SPENCER</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411671" y="2020975"/>
            <a:ext cx="3150530" cy="439416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SAID THIS?</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sz="4000" dirty="0" smtClean="0"/>
              <a:t>“For </a:t>
            </a:r>
            <a:r>
              <a:rPr lang="en-US" sz="4000" dirty="0" err="1" smtClean="0"/>
              <a:t>crissake</a:t>
            </a:r>
            <a:r>
              <a:rPr lang="en-US" sz="4000" dirty="0" smtClean="0"/>
              <a:t>,…This is about a… baseball glove.” </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ONE: SEXUALITY</a:t>
            </a:r>
            <a:endParaRPr lang="en-US" dirty="0"/>
          </a:p>
        </p:txBody>
      </p:sp>
      <p:sp>
        <p:nvSpPr>
          <p:cNvPr id="3" name="Content Placeholder 2"/>
          <p:cNvSpPr>
            <a:spLocks noGrp="1"/>
          </p:cNvSpPr>
          <p:nvPr>
            <p:ph idx="1"/>
          </p:nvPr>
        </p:nvSpPr>
        <p:spPr>
          <a:xfrm>
            <a:off x="658813" y="2286000"/>
            <a:ext cx="7824787" cy="3840163"/>
          </a:xfrm>
        </p:spPr>
        <p:txBody>
          <a:bodyPr>
            <a:normAutofit fontScale="85000" lnSpcReduction="20000"/>
          </a:bodyPr>
          <a:lstStyle/>
          <a:p>
            <a:r>
              <a:rPr lang="en-US" dirty="0" smtClean="0"/>
              <a:t>WHAT CLUES DOES CARL LUCE DROP THAT MAKES HOLDEN THINK HE MIGHT BE GAY? HOW DOES HOLDEN FEEL ABOUT THAT?</a:t>
            </a:r>
          </a:p>
          <a:p>
            <a:r>
              <a:rPr lang="en-US" dirty="0" smtClean="0"/>
              <a:t>Each group member will silently read the following paragraphs for one minute and then answer the question. </a:t>
            </a:r>
          </a:p>
          <a:p>
            <a:r>
              <a:rPr lang="en-US" dirty="0" smtClean="0"/>
              <a:t>Person A: “Old Luce. What a guy…He was a pretty intelligent guy. He really was” (158-159 Ch 19)</a:t>
            </a:r>
          </a:p>
          <a:p>
            <a:r>
              <a:rPr lang="en-US" dirty="0" smtClean="0"/>
              <a:t>Person B: “All right, all right…If she was decent and nice enough to let you…” (160)</a:t>
            </a:r>
          </a:p>
          <a:p>
            <a:r>
              <a:rPr lang="en-US" dirty="0" smtClean="0"/>
              <a:t>Person C: “Who are you going around with now?...Why is it better in the east?” (161-162)</a:t>
            </a:r>
          </a:p>
          <a:p>
            <a:r>
              <a:rPr lang="en-US" dirty="0" smtClean="0"/>
              <a:t>Person D: “You mean go to a pyschoanalyst and all?...They gave us a test” (164-165)</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STRADLATER</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286000" y="2070849"/>
            <a:ext cx="4278713" cy="4375080"/>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SECTIONS ON THE TEST:</a:t>
            </a:r>
            <a:endParaRPr lang="en-US" dirty="0"/>
          </a:p>
        </p:txBody>
      </p:sp>
      <p:sp>
        <p:nvSpPr>
          <p:cNvPr id="3" name="Content Placeholder 2"/>
          <p:cNvSpPr>
            <a:spLocks noGrp="1"/>
          </p:cNvSpPr>
          <p:nvPr>
            <p:ph idx="1"/>
          </p:nvPr>
        </p:nvSpPr>
        <p:spPr>
          <a:xfrm>
            <a:off x="658813" y="2286000"/>
            <a:ext cx="7824787" cy="3840163"/>
          </a:xfrm>
        </p:spPr>
        <p:txBody>
          <a:bodyPr/>
          <a:lstStyle/>
          <a:p>
            <a:r>
              <a:rPr lang="en-US" dirty="0" smtClean="0"/>
              <a:t>VOCABULARY FROM THE GREEN SHEET</a:t>
            </a:r>
          </a:p>
          <a:p>
            <a:r>
              <a:rPr lang="en-US" dirty="0" smtClean="0"/>
              <a:t>CHARACTER DESCRIPTIONS-MATCHING</a:t>
            </a:r>
          </a:p>
          <a:p>
            <a:r>
              <a:rPr lang="en-US" dirty="0" smtClean="0"/>
              <a:t>LITERARY DEFINITIONS</a:t>
            </a:r>
          </a:p>
          <a:p>
            <a:r>
              <a:rPr lang="en-US" dirty="0" smtClean="0"/>
              <a:t>SHORT ESSAY</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Remainder of Class…</a:t>
            </a:r>
            <a:endParaRPr lang="en-US" dirty="0"/>
          </a:p>
        </p:txBody>
      </p:sp>
      <p:sp>
        <p:nvSpPr>
          <p:cNvPr id="3" name="Content Placeholder 2"/>
          <p:cNvSpPr>
            <a:spLocks noGrp="1"/>
          </p:cNvSpPr>
          <p:nvPr>
            <p:ph idx="1"/>
          </p:nvPr>
        </p:nvSpPr>
        <p:spPr/>
        <p:txBody>
          <a:bodyPr/>
          <a:lstStyle/>
          <a:p>
            <a:r>
              <a:rPr lang="en-US" dirty="0" smtClean="0"/>
              <a:t>Study the vocabulary on the green sheet of paper. </a:t>
            </a:r>
          </a:p>
          <a:p>
            <a:r>
              <a:rPr lang="en-US" dirty="0" smtClean="0"/>
              <a:t>Work </a:t>
            </a:r>
            <a:r>
              <a:rPr lang="en-US" smtClean="0"/>
              <a:t>on essays.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TWO: Funerals</a:t>
            </a:r>
            <a:endParaRPr lang="en-US" dirty="0"/>
          </a:p>
        </p:txBody>
      </p:sp>
      <p:sp>
        <p:nvSpPr>
          <p:cNvPr id="3" name="Content Placeholder 2"/>
          <p:cNvSpPr>
            <a:spLocks noGrp="1"/>
          </p:cNvSpPr>
          <p:nvPr>
            <p:ph idx="1"/>
          </p:nvPr>
        </p:nvSpPr>
        <p:spPr>
          <a:xfrm>
            <a:off x="658813" y="2286000"/>
            <a:ext cx="7824787" cy="3840163"/>
          </a:xfrm>
        </p:spPr>
        <p:txBody>
          <a:bodyPr/>
          <a:lstStyle/>
          <a:p>
            <a:r>
              <a:rPr lang="en-US" dirty="0" smtClean="0"/>
              <a:t>Person A: Start reading aloud “Finally I sat down on a bench (171)” until the end of chapter 20. When you’re tired of reading, have person B read, and so on. </a:t>
            </a:r>
          </a:p>
          <a:p>
            <a:r>
              <a:rPr lang="en-US" dirty="0" smtClean="0"/>
              <a:t>When you’re finished, discuss Allie’s funeral. Since Holden didn’t go, how was he affected? Why are funerals important for closure?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THREE: Phobe</a:t>
            </a:r>
            <a:endParaRPr lang="en-US" dirty="0"/>
          </a:p>
        </p:txBody>
      </p:sp>
      <p:sp>
        <p:nvSpPr>
          <p:cNvPr id="3" name="Content Placeholder 2"/>
          <p:cNvSpPr>
            <a:spLocks noGrp="1"/>
          </p:cNvSpPr>
          <p:nvPr>
            <p:ph idx="1"/>
          </p:nvPr>
        </p:nvSpPr>
        <p:spPr>
          <a:xfrm>
            <a:off x="658813" y="2286000"/>
            <a:ext cx="7824787" cy="3840163"/>
          </a:xfrm>
        </p:spPr>
        <p:txBody>
          <a:bodyPr/>
          <a:lstStyle/>
          <a:p>
            <a:r>
              <a:rPr lang="en-US" dirty="0" smtClean="0"/>
              <a:t>Each person: come up with a theory on why Phoebe is so upset that Holden is home early. (Chapters 21-22) What excuse does Holden give?</a:t>
            </a:r>
          </a:p>
          <a:p>
            <a:r>
              <a:rPr lang="en-US" dirty="0" smtClean="0"/>
              <a:t>Person C: Move to another group. In your new group, read aloud what happened to James Castle (188-Ch 22). How does bullying contribute to suicide nowadays?</a:t>
            </a:r>
          </a:p>
          <a:p>
            <a:r>
              <a:rPr lang="en-US" dirty="0" smtClean="0"/>
              <a:t>Person D: Read Holden’s paragraph about being a “Catcher in the Rye” (191). What does this mean?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FOUR: Mr. Antolini</a:t>
            </a:r>
            <a:endParaRPr lang="en-US" dirty="0"/>
          </a:p>
        </p:txBody>
      </p:sp>
      <p:sp>
        <p:nvSpPr>
          <p:cNvPr id="3" name="Content Placeholder 2"/>
          <p:cNvSpPr>
            <a:spLocks noGrp="1"/>
          </p:cNvSpPr>
          <p:nvPr>
            <p:ph idx="1"/>
          </p:nvPr>
        </p:nvSpPr>
        <p:spPr>
          <a:xfrm>
            <a:off x="658813" y="2286000"/>
            <a:ext cx="7824787" cy="3840163"/>
          </a:xfrm>
        </p:spPr>
        <p:txBody>
          <a:bodyPr>
            <a:normAutofit fontScale="92500" lnSpcReduction="20000"/>
          </a:bodyPr>
          <a:lstStyle/>
          <a:p>
            <a:r>
              <a:rPr lang="en-US" dirty="0" smtClean="0"/>
              <a:t>Now, what is the relationship between Mr. Antolini and Holden? Between Mr. and Mrs. Antolini?</a:t>
            </a:r>
          </a:p>
          <a:p>
            <a:r>
              <a:rPr lang="en-US" dirty="0" smtClean="0"/>
              <a:t>Person A: Look for clues from the beginning of chapter 24 until “they were never in the same room at the same time”</a:t>
            </a:r>
          </a:p>
          <a:p>
            <a:r>
              <a:rPr lang="en-US" dirty="0" smtClean="0"/>
              <a:t>Person B: Look for clues p. 205 “Can you boys make up the couch by yourselves?” through “They always kiss a lot in public”</a:t>
            </a:r>
          </a:p>
          <a:p>
            <a:r>
              <a:rPr lang="en-US" dirty="0" smtClean="0"/>
              <a:t>Person C: “I had lnch with your dad a few weeks ago” through “I don’t know what to say to you” (205)</a:t>
            </a:r>
          </a:p>
          <a:p>
            <a:r>
              <a:rPr lang="en-US" dirty="0" smtClean="0"/>
              <a:t>Person D: “I woke up all of a sudden…” (211) through the end of the chapter. </a:t>
            </a:r>
          </a:p>
          <a:p>
            <a:r>
              <a:rPr lang="en-US" dirty="0" smtClean="0"/>
              <a:t>Discuss what Holden says after he leaves the Antolini house.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FIVE: The end</a:t>
            </a:r>
            <a:endParaRPr lang="en-US" dirty="0"/>
          </a:p>
        </p:txBody>
      </p:sp>
      <p:sp>
        <p:nvSpPr>
          <p:cNvPr id="3" name="Content Placeholder 2"/>
          <p:cNvSpPr>
            <a:spLocks noGrp="1"/>
          </p:cNvSpPr>
          <p:nvPr>
            <p:ph idx="1"/>
          </p:nvPr>
        </p:nvSpPr>
        <p:spPr>
          <a:xfrm>
            <a:off x="658813" y="2286000"/>
            <a:ext cx="7824787" cy="3840163"/>
          </a:xfrm>
        </p:spPr>
        <p:txBody>
          <a:bodyPr>
            <a:normAutofit fontScale="85000" lnSpcReduction="10000"/>
          </a:bodyPr>
          <a:lstStyle/>
          <a:p>
            <a:r>
              <a:rPr lang="en-US" dirty="0" smtClean="0"/>
              <a:t>Person A, move two groups.</a:t>
            </a:r>
          </a:p>
          <a:p>
            <a:r>
              <a:rPr lang="en-US" dirty="0" smtClean="0"/>
              <a:t>DIRECTIONS: Each group member will read his/her quote aloud to the group. Then explain the context and significance of the quote. </a:t>
            </a:r>
          </a:p>
          <a:p>
            <a:r>
              <a:rPr lang="en-US" dirty="0" smtClean="0"/>
              <a:t>PERSON B: “Every time I got to the end of a block and stepped off the goddam curb, I had this feeling I’d never get to the other side of the street” (217-Ch. 25)</a:t>
            </a:r>
          </a:p>
          <a:p>
            <a:r>
              <a:rPr lang="en-US" dirty="0" smtClean="0"/>
              <a:t>PERSON C: “I’d go out west and get a job…I didn’t care what kind of job it was, just so people didn’t know me and I didn’t know them” (218-Ch. 25)</a:t>
            </a:r>
          </a:p>
          <a:p>
            <a:r>
              <a:rPr lang="en-US" dirty="0" smtClean="0"/>
              <a:t>PERSON D: “Somebody had written ‘Fuck You’ on the wall…” (221-Ch. 25)</a:t>
            </a:r>
          </a:p>
          <a:p>
            <a:r>
              <a:rPr lang="en-US" dirty="0" smtClean="0"/>
              <a:t>PERSON A:  “All of the kids kept trying to grab for the golden ring…” (232-Ch. 25)</a:t>
            </a:r>
          </a:p>
          <a:p>
            <a:endParaRPr lang="en-US" dirty="0"/>
          </a:p>
        </p:txBody>
      </p:sp>
    </p:spTree>
  </p:cSld>
  <p:clrMapOvr>
    <a:masterClrMapping/>
  </p:clrMapOvr>
</p:sld>
</file>

<file path=ppt/theme/theme1.xml><?xml version="1.0" encoding="utf-8"?>
<a:theme xmlns:a="http://schemas.openxmlformats.org/drawingml/2006/main" name="Codex">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4751</TotalTime>
  <Words>2443</Words>
  <Application>Microsoft Macintosh PowerPoint</Application>
  <PresentationFormat>On-screen Show (4:3)</PresentationFormat>
  <Paragraphs>265</Paragraphs>
  <Slides>52</Slides>
  <Notes>0</Notes>
  <HiddenSlides>0</HiddenSlides>
  <MMClips>0</MMClips>
  <ScaleCrop>false</ScaleCrop>
  <HeadingPairs>
    <vt:vector size="4" baseType="variant">
      <vt:variant>
        <vt:lpstr>Design Template</vt:lpstr>
      </vt:variant>
      <vt:variant>
        <vt:i4>1</vt:i4>
      </vt:variant>
      <vt:variant>
        <vt:lpstr>Slide Titles</vt:lpstr>
      </vt:variant>
      <vt:variant>
        <vt:i4>52</vt:i4>
      </vt:variant>
    </vt:vector>
  </HeadingPairs>
  <TitlesOfParts>
    <vt:vector size="53" baseType="lpstr">
      <vt:lpstr>Codex</vt:lpstr>
      <vt:lpstr>CATCHER IN THE RYE </vt:lpstr>
      <vt:lpstr>CITF</vt:lpstr>
      <vt:lpstr>LAST QUIZ</vt:lpstr>
      <vt:lpstr>TIMED DISCUSSIONS</vt:lpstr>
      <vt:lpstr>TOPIC ONE: SEXUALITY</vt:lpstr>
      <vt:lpstr>TOPIC TWO: Funerals</vt:lpstr>
      <vt:lpstr>TOPIC THREE: Phobe</vt:lpstr>
      <vt:lpstr>TOPIC FOUR: Mr. Antolini</vt:lpstr>
      <vt:lpstr>TOPIC FIVE: The end</vt:lpstr>
      <vt:lpstr>TRUE OR FALSE?</vt:lpstr>
      <vt:lpstr>FALSE IS IN RED.</vt:lpstr>
      <vt:lpstr>QUESTION</vt:lpstr>
      <vt:lpstr>ANSWER</vt:lpstr>
      <vt:lpstr>STOP AND THINK…</vt:lpstr>
      <vt:lpstr>MORE…</vt:lpstr>
      <vt:lpstr>QUESTION</vt:lpstr>
      <vt:lpstr>ANSWER</vt:lpstr>
      <vt:lpstr>QUESTION</vt:lpstr>
      <vt:lpstr>ANSWER</vt:lpstr>
      <vt:lpstr>QUESTION</vt:lpstr>
      <vt:lpstr>ANSWER</vt:lpstr>
      <vt:lpstr>MEN VS. WOMEN</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PUT THE FOLLOWING EVENTS IN CHRONOLOGICAL ORDER</vt:lpstr>
      <vt:lpstr>ANSWER</vt:lpstr>
      <vt:lpstr>WHO SAID THIS?</vt:lpstr>
      <vt:lpstr>PHOEBE</vt:lpstr>
      <vt:lpstr>WHO SAID THIS?</vt:lpstr>
      <vt:lpstr>HOLDEN</vt:lpstr>
      <vt:lpstr>WHO SAID THIS?</vt:lpstr>
      <vt:lpstr>MR. SPENCER</vt:lpstr>
      <vt:lpstr>WHO SAID THIS?</vt:lpstr>
      <vt:lpstr>STRADLATER</vt:lpstr>
      <vt:lpstr>OTHER SECTIONS ON THE TEST:</vt:lpstr>
      <vt:lpstr>For the Remainder of Class…</vt:lpstr>
    </vt:vector>
  </TitlesOfParts>
  <Company>LUSD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CATCHER IN THE RYE </dc:title>
  <dc:creator>Angie Engelbert</dc:creator>
  <cp:lastModifiedBy>Angie Engelbert</cp:lastModifiedBy>
  <cp:revision>5</cp:revision>
  <dcterms:created xsi:type="dcterms:W3CDTF">2017-02-21T17:35:01Z</dcterms:created>
  <dcterms:modified xsi:type="dcterms:W3CDTF">2017-02-21T17:35:13Z</dcterms:modified>
</cp:coreProperties>
</file>