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6" r:id="rId2"/>
    <p:sldId id="258" r:id="rId3"/>
    <p:sldId id="257"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54CD6-0D28-1B45-B348-8872310A09A4}" type="datetimeFigureOut">
              <a:rPr lang="en-US" smtClean="0"/>
              <a:pPr/>
              <a:t>11/13/16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7CDB3-A1BB-D84F-8C3A-3EAF147282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D7CDB3-A1BB-D84F-8C3A-3EAF14728218}"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6D6BAB-2FF7-1045-B347-92C6EA751B00}" type="datetimeFigureOut">
              <a:rPr lang="en-US" smtClean="0"/>
              <a:pPr/>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D6BAB-2FF7-1045-B347-92C6EA751B00}" type="datetimeFigureOut">
              <a:rPr lang="en-US" smtClean="0"/>
              <a:pPr/>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D6BAB-2FF7-1045-B347-92C6EA751B00}" type="datetimeFigureOut">
              <a:rPr lang="en-US" smtClean="0"/>
              <a:pPr/>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6D6BAB-2FF7-1045-B347-92C6EA751B00}" type="datetimeFigureOut">
              <a:rPr lang="en-US" smtClean="0"/>
              <a:pPr/>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6D6BAB-2FF7-1045-B347-92C6EA751B00}" type="datetimeFigureOut">
              <a:rPr lang="en-US" smtClean="0"/>
              <a:pPr/>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D6BAB-2FF7-1045-B347-92C6EA751B00}" type="datetimeFigureOut">
              <a:rPr lang="en-US" smtClean="0"/>
              <a:pPr/>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6D6BAB-2FF7-1045-B347-92C6EA751B00}" type="datetimeFigureOut">
              <a:rPr lang="en-US" smtClean="0"/>
              <a:pPr/>
              <a:t>11/13/16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D6BAB-2FF7-1045-B347-92C6EA751B00}" type="datetimeFigureOut">
              <a:rPr lang="en-US" smtClean="0"/>
              <a:pPr/>
              <a:t>11/13/16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D6BAB-2FF7-1045-B347-92C6EA751B00}" type="datetimeFigureOut">
              <a:rPr lang="en-US" smtClean="0"/>
              <a:pPr/>
              <a:t>11/13/16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D6BAB-2FF7-1045-B347-92C6EA751B00}" type="datetimeFigureOut">
              <a:rPr lang="en-US" smtClean="0"/>
              <a:pPr/>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D6BAB-2FF7-1045-B347-92C6EA751B00}" type="datetimeFigureOut">
              <a:rPr lang="en-US" smtClean="0"/>
              <a:pPr/>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FBEB3-D4D1-E74E-82D7-2067008935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6BAB-2FF7-1045-B347-92C6EA751B00}" type="datetimeFigureOut">
              <a:rPr lang="en-US" smtClean="0"/>
              <a:pPr/>
              <a:t>11/13/16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FBEB3-D4D1-E74E-82D7-2067008935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1JtD_YpyXY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05436"/>
            <a:ext cx="4951245" cy="1490164"/>
          </a:xfrm>
        </p:spPr>
        <p:txBody>
          <a:bodyPr/>
          <a:lstStyle/>
          <a:p>
            <a:r>
              <a:rPr lang="en-US" dirty="0" smtClean="0"/>
              <a:t>Slave Narratives and the Blues</a:t>
            </a:r>
            <a:endParaRPr lang="en-US" dirty="0"/>
          </a:p>
        </p:txBody>
      </p:sp>
      <p:sp>
        <p:nvSpPr>
          <p:cNvPr id="3" name="Subtitle 2"/>
          <p:cNvSpPr>
            <a:spLocks noGrp="1"/>
          </p:cNvSpPr>
          <p:nvPr>
            <p:ph type="subTitle" idx="1"/>
          </p:nvPr>
        </p:nvSpPr>
        <p:spPr>
          <a:xfrm>
            <a:off x="5344236" y="5727418"/>
            <a:ext cx="3636160" cy="868182"/>
          </a:xfrm>
        </p:spPr>
        <p:txBody>
          <a:bodyPr/>
          <a:lstStyle/>
          <a:p>
            <a:r>
              <a:rPr lang="en-US" dirty="0" smtClean="0"/>
              <a:t>Engelbert 2015</a:t>
            </a:r>
            <a:endParaRPr lang="en-US" dirty="0"/>
          </a:p>
        </p:txBody>
      </p:sp>
      <p:pic>
        <p:nvPicPr>
          <p:cNvPr id="4" name="Picture 3"/>
          <p:cNvPicPr>
            <a:picLocks noChangeAspect="1"/>
          </p:cNvPicPr>
          <p:nvPr/>
        </p:nvPicPr>
        <p:blipFill>
          <a:blip r:embed="rId2"/>
          <a:stretch>
            <a:fillRect/>
          </a:stretch>
        </p:blipFill>
        <p:spPr>
          <a:xfrm>
            <a:off x="883668" y="271222"/>
            <a:ext cx="7850512" cy="485785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think about…</a:t>
            </a:r>
            <a:endParaRPr lang="en-US" dirty="0"/>
          </a:p>
        </p:txBody>
      </p:sp>
      <p:sp>
        <p:nvSpPr>
          <p:cNvPr id="3" name="Content Placeholder 2"/>
          <p:cNvSpPr>
            <a:spLocks noGrp="1"/>
          </p:cNvSpPr>
          <p:nvPr>
            <p:ph idx="1"/>
          </p:nvPr>
        </p:nvSpPr>
        <p:spPr/>
        <p:txBody>
          <a:bodyPr/>
          <a:lstStyle/>
          <a:p>
            <a:r>
              <a:rPr lang="en-US" sz="2400" dirty="0" smtClean="0"/>
              <a:t>Last class we examined multimedia sources about how slavery became the norm in America. It was illegal for slaves to learn to read and write, so they turned</a:t>
            </a:r>
            <a:r>
              <a:rPr lang="en-US" sz="2400" dirty="0" smtClean="0"/>
              <a:t> </a:t>
            </a:r>
            <a:r>
              <a:rPr lang="en-US" sz="2400" dirty="0" smtClean="0"/>
              <a:t>to</a:t>
            </a:r>
            <a:r>
              <a:rPr lang="en-US" sz="2400" dirty="0" smtClean="0"/>
              <a:t> </a:t>
            </a:r>
            <a:r>
              <a:rPr lang="en-US" sz="2400" dirty="0" smtClean="0"/>
              <a:t>music to express their feelings and create a “narrative record” of their experiences. </a:t>
            </a:r>
          </a:p>
          <a:p>
            <a:endParaRPr lang="en-US" sz="2400" dirty="0" smtClean="0"/>
          </a:p>
          <a:p>
            <a:endParaRPr lang="en-US" sz="2400" dirty="0" smtClean="0"/>
          </a:p>
          <a:p>
            <a:r>
              <a:rPr lang="en-US" dirty="0" smtClean="0"/>
              <a:t>What themes do you think were present in African American music in early America?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4805"/>
          </a:xfrm>
        </p:spPr>
        <p:txBody>
          <a:bodyPr/>
          <a:lstStyle/>
          <a:p>
            <a:r>
              <a:rPr lang="en-US" dirty="0" smtClean="0"/>
              <a:t>Slave Spirituals</a:t>
            </a:r>
            <a:endParaRPr lang="en-US" dirty="0"/>
          </a:p>
        </p:txBody>
      </p:sp>
      <p:sp>
        <p:nvSpPr>
          <p:cNvPr id="3" name="Content Placeholder 2"/>
          <p:cNvSpPr>
            <a:spLocks noGrp="1"/>
          </p:cNvSpPr>
          <p:nvPr>
            <p:ph idx="1"/>
          </p:nvPr>
        </p:nvSpPr>
        <p:spPr>
          <a:xfrm>
            <a:off x="457200" y="984806"/>
            <a:ext cx="8229600" cy="5141358"/>
          </a:xfrm>
        </p:spPr>
        <p:txBody>
          <a:bodyPr/>
          <a:lstStyle/>
          <a:p>
            <a:pPr>
              <a:buNone/>
            </a:pPr>
            <a:r>
              <a:rPr lang="en-US" dirty="0" smtClean="0">
                <a:hlinkClick r:id="rId2"/>
              </a:rPr>
              <a:t>https://www.youtube.com/watch?v=1JtD_YpyXYU</a:t>
            </a:r>
            <a:endParaRPr lang="en-US" dirty="0" smtClean="0"/>
          </a:p>
          <a:p>
            <a:pPr>
              <a:buNone/>
            </a:pPr>
            <a:endParaRPr lang="en-US" dirty="0" smtClean="0"/>
          </a:p>
          <a:p>
            <a:pPr>
              <a:buNone/>
            </a:pPr>
            <a:r>
              <a:rPr lang="en-US" dirty="0" smtClean="0"/>
              <a:t>-Religious songs created by enslaved African Americans that capture Christian values and the hardships of slavery.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8889"/>
          </a:xfrm>
        </p:spPr>
        <p:txBody>
          <a:bodyPr/>
          <a:lstStyle/>
          <a:p>
            <a:r>
              <a:rPr lang="en-US" dirty="0" smtClean="0"/>
              <a:t>Spirituals Continued…</a:t>
            </a:r>
            <a:endParaRPr lang="en-US" dirty="0"/>
          </a:p>
        </p:txBody>
      </p:sp>
      <p:sp>
        <p:nvSpPr>
          <p:cNvPr id="3" name="Content Placeholder 2"/>
          <p:cNvSpPr>
            <a:spLocks noGrp="1"/>
          </p:cNvSpPr>
          <p:nvPr>
            <p:ph idx="1"/>
          </p:nvPr>
        </p:nvSpPr>
        <p:spPr>
          <a:xfrm>
            <a:off x="220299" y="958890"/>
            <a:ext cx="5858074" cy="5167274"/>
          </a:xfrm>
        </p:spPr>
        <p:txBody>
          <a:bodyPr>
            <a:noAutofit/>
          </a:bodyPr>
          <a:lstStyle/>
          <a:p>
            <a:r>
              <a:rPr lang="en-US" sz="1800" dirty="0">
                <a:latin typeface="Times New Roman"/>
                <a:cs typeface="Times New Roman"/>
              </a:rPr>
              <a:t>Spirituals sometimes provided comfort and eased the boredom of daily tasks. They were an expression of spiritual devotion and a yearning for freedom from bondage. Sometimes they were a means of releasing pent up emotions and expressing sorrow. Frederick Douglass, a former slave wrote, "I did not, when a slave, fully understand the deep meaning of those rude and apparently incoherent songs. I was, myself, within the circle, so that I could then neither hear nor see as those without might see and hear. They breathed the prayer and complaint of souls overflowing with the bitterest anguish. They depressed my spirits and filled my heart with ineffable sadness...The remark in the olden time was not </a:t>
            </a:r>
            <a:r>
              <a:rPr lang="en-US" sz="1800" dirty="0" err="1">
                <a:latin typeface="Times New Roman"/>
                <a:cs typeface="Times New Roman"/>
              </a:rPr>
              <a:t>unfrequently</a:t>
            </a:r>
            <a:r>
              <a:rPr lang="en-US" sz="1800" dirty="0">
                <a:latin typeface="Times New Roman"/>
                <a:cs typeface="Times New Roman"/>
              </a:rPr>
              <a:t> made, that slaves were the most contented and happy laborers in the world, and their dancing and singing were referred to in proof of this alleged fact; but it was a great mistake to suppose them happy because they sometimes made those joyful noises. The songs of the slaves represented their sorrows, rather than their joys. Like tears, they were a relief to aching hearts."</a:t>
            </a:r>
          </a:p>
        </p:txBody>
      </p:sp>
      <p:pic>
        <p:nvPicPr>
          <p:cNvPr id="4" name="Picture 3"/>
          <p:cNvPicPr>
            <a:picLocks noChangeAspect="1"/>
          </p:cNvPicPr>
          <p:nvPr/>
        </p:nvPicPr>
        <p:blipFill>
          <a:blip r:embed="rId2"/>
          <a:stretch>
            <a:fillRect/>
          </a:stretch>
        </p:blipFill>
        <p:spPr>
          <a:xfrm>
            <a:off x="6078373" y="1256127"/>
            <a:ext cx="2616200" cy="3111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BLUES?</a:t>
            </a:r>
            <a:endParaRPr lang="en-US" dirty="0"/>
          </a:p>
        </p:txBody>
      </p:sp>
      <p:sp>
        <p:nvSpPr>
          <p:cNvPr id="3" name="Content Placeholder 2"/>
          <p:cNvSpPr>
            <a:spLocks noGrp="1"/>
          </p:cNvSpPr>
          <p:nvPr>
            <p:ph idx="1"/>
          </p:nvPr>
        </p:nvSpPr>
        <p:spPr/>
        <p:txBody>
          <a:bodyPr/>
          <a:lstStyle/>
          <a:p>
            <a:r>
              <a:rPr lang="en-US" dirty="0" smtClean="0"/>
              <a:t>Background Article</a:t>
            </a:r>
          </a:p>
          <a:p>
            <a:r>
              <a:rPr lang="en-US" dirty="0" smtClean="0"/>
              <a:t>12 Bar Blues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Elmore James</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5" name="Picture 4"/>
          <p:cNvPicPr>
            <a:picLocks noChangeAspect="1"/>
          </p:cNvPicPr>
          <p:nvPr/>
        </p:nvPicPr>
        <p:blipFill>
          <a:blip r:embed="rId3"/>
          <a:stretch>
            <a:fillRect/>
          </a:stretch>
        </p:blipFill>
        <p:spPr>
          <a:xfrm>
            <a:off x="457199" y="1600200"/>
            <a:ext cx="8360197" cy="4697368"/>
          </a:xfrm>
          <a:prstGeom prst="rect">
            <a:avLst/>
          </a:prstGeom>
        </p:spPr>
      </p:pic>
      <p:sp>
        <p:nvSpPr>
          <p:cNvPr id="6" name="TextBox 5"/>
          <p:cNvSpPr txBox="1"/>
          <p:nvPr/>
        </p:nvSpPr>
        <p:spPr>
          <a:xfrm>
            <a:off x="1801263" y="5390511"/>
            <a:ext cx="5195127" cy="369332"/>
          </a:xfrm>
          <a:prstGeom prst="rect">
            <a:avLst/>
          </a:prstGeom>
          <a:noFill/>
        </p:spPr>
        <p:txBody>
          <a:bodyPr wrap="none" rtlCol="0">
            <a:spAutoFit/>
          </a:bodyPr>
          <a:lstStyle/>
          <a:p>
            <a:r>
              <a:rPr lang="en-US" dirty="0" smtClean="0">
                <a:solidFill>
                  <a:srgbClr val="FF0000"/>
                </a:solidFill>
              </a:rPr>
              <a:t>https://</a:t>
            </a:r>
            <a:r>
              <a:rPr lang="en-US" dirty="0" err="1" smtClean="0">
                <a:solidFill>
                  <a:srgbClr val="FF0000"/>
                </a:solidFill>
              </a:rPr>
              <a:t>www.youtube.com/watch?v</a:t>
            </a:r>
            <a:r>
              <a:rPr lang="en-US" dirty="0" smtClean="0">
                <a:solidFill>
                  <a:srgbClr val="FF0000"/>
                </a:solidFill>
              </a:rPr>
              <a:t>=aKo80b-QfK0</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ASSIGNMENT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Write a song or poem inspired by slave spirituals or blues music that centers around the theme of </a:t>
            </a:r>
            <a:r>
              <a:rPr lang="en-US" dirty="0" smtClean="0">
                <a:solidFill>
                  <a:srgbClr val="3366FF"/>
                </a:solidFill>
              </a:rPr>
              <a:t>“struggle”. </a:t>
            </a:r>
          </a:p>
          <a:p>
            <a:endParaRPr lang="en-US" dirty="0" smtClean="0">
              <a:solidFill>
                <a:srgbClr val="3366FF"/>
              </a:solidFill>
            </a:endParaRPr>
          </a:p>
          <a:p>
            <a:r>
              <a:rPr lang="en-US" dirty="0" smtClean="0"/>
              <a:t>You could write your piece about a personal struggle you’ve had to overcome, a societal ill, or capture the tone of one of the pieces of literature we’ve examined this unit (early Americans, </a:t>
            </a:r>
            <a:r>
              <a:rPr lang="en-US" dirty="0" err="1" smtClean="0"/>
              <a:t>Equiano</a:t>
            </a:r>
            <a:r>
              <a:rPr lang="en-US" dirty="0" smtClean="0"/>
              <a:t>, etc.) You could also look at any of the WPA narratives for inspiration.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look like?</a:t>
            </a:r>
            <a:endParaRPr lang="en-US" dirty="0"/>
          </a:p>
        </p:txBody>
      </p:sp>
      <p:graphicFrame>
        <p:nvGraphicFramePr>
          <p:cNvPr id="4" name="Content Placeholder 3"/>
          <p:cNvGraphicFramePr>
            <a:graphicFrameLocks noGrp="1"/>
          </p:cNvGraphicFramePr>
          <p:nvPr>
            <p:ph idx="1"/>
          </p:nvPr>
        </p:nvGraphicFramePr>
        <p:xfrm>
          <a:off x="457200" y="1417638"/>
          <a:ext cx="8229600" cy="4206240"/>
        </p:xfrm>
        <a:graphic>
          <a:graphicData uri="http://schemas.openxmlformats.org/drawingml/2006/table">
            <a:tbl>
              <a:tblPr firstRow="1" bandRow="1">
                <a:tableStyleId>{5C22544A-7EE6-4342-B048-85BDC9FD1C3A}</a:tableStyleId>
              </a:tblPr>
              <a:tblGrid>
                <a:gridCol w="4114800"/>
                <a:gridCol w="4114800"/>
              </a:tblGrid>
              <a:tr h="1849380">
                <a:tc>
                  <a:txBody>
                    <a:bodyPr/>
                    <a:lstStyle/>
                    <a:p>
                      <a:endParaRPr lang="en-US" dirty="0" smtClean="0"/>
                    </a:p>
                    <a:p>
                      <a:endParaRPr lang="en-US" dirty="0" smtClean="0"/>
                    </a:p>
                    <a:p>
                      <a:r>
                        <a:rPr lang="en-US" dirty="0" smtClean="0"/>
                        <a:t>-Original</a:t>
                      </a:r>
                      <a:r>
                        <a:rPr lang="en-US" baseline="0" dirty="0" smtClean="0"/>
                        <a:t> lyrics; min. of 16 lines</a:t>
                      </a:r>
                      <a:endParaRPr lang="en-US" dirty="0" smtClean="0"/>
                    </a:p>
                    <a:p>
                      <a:endParaRPr lang="en-US" dirty="0" smtClean="0"/>
                    </a:p>
                    <a:p>
                      <a:r>
                        <a:rPr lang="en-US" dirty="0" smtClean="0"/>
                        <a:t>-Can follow</a:t>
                      </a:r>
                      <a:r>
                        <a:rPr lang="en-US" baseline="0" dirty="0" smtClean="0"/>
                        <a:t> any musical or rhyme structure</a:t>
                      </a:r>
                      <a:endParaRPr lang="en-US" dirty="0" smtClean="0"/>
                    </a:p>
                    <a:p>
                      <a:endParaRPr lang="en-US" dirty="0" smtClean="0"/>
                    </a:p>
                    <a:p>
                      <a:r>
                        <a:rPr lang="en-US" dirty="0" smtClean="0"/>
                        <a:t>-Sing and</a:t>
                      </a:r>
                      <a:r>
                        <a:rPr lang="en-US" baseline="0" dirty="0" smtClean="0"/>
                        <a:t> perform to background track</a:t>
                      </a:r>
                    </a:p>
                    <a:p>
                      <a:endParaRPr lang="en-US" baseline="0" dirty="0" smtClean="0"/>
                    </a:p>
                    <a:p>
                      <a:r>
                        <a:rPr lang="en-US" baseline="0" dirty="0" smtClean="0"/>
                        <a:t>-Record audio only or option to videotape performance to submit to </a:t>
                      </a:r>
                      <a:r>
                        <a:rPr lang="en-US" baseline="0" dirty="0" err="1" smtClean="0"/>
                        <a:t>google</a:t>
                      </a:r>
                      <a:r>
                        <a:rPr lang="en-US" baseline="0" dirty="0" smtClean="0"/>
                        <a:t> drive folder</a:t>
                      </a:r>
                    </a:p>
                    <a:p>
                      <a:endParaRPr lang="en-US" baseline="0" dirty="0" smtClean="0"/>
                    </a:p>
                    <a:p>
                      <a:endParaRPr lang="en-US" dirty="0" smtClean="0"/>
                    </a:p>
                  </a:txBody>
                  <a:tcPr>
                    <a:solidFill>
                      <a:srgbClr val="C0504D"/>
                    </a:solidFill>
                  </a:tcPr>
                </a:tc>
                <a:tc>
                  <a:txBody>
                    <a:bodyPr/>
                    <a:lstStyle/>
                    <a:p>
                      <a:endParaRPr lang="en-US" dirty="0" smtClean="0"/>
                    </a:p>
                    <a:p>
                      <a:endParaRPr lang="en-US" dirty="0" smtClean="0"/>
                    </a:p>
                    <a:p>
                      <a:r>
                        <a:rPr lang="en-US" dirty="0" smtClean="0"/>
                        <a:t>-Original</a:t>
                      </a:r>
                      <a:r>
                        <a:rPr lang="en-US" baseline="0" dirty="0" smtClean="0"/>
                        <a:t> lyrics; min. of 16 lines</a:t>
                      </a:r>
                    </a:p>
                    <a:p>
                      <a:endParaRPr lang="en-US" baseline="0" dirty="0" smtClean="0"/>
                    </a:p>
                    <a:p>
                      <a:r>
                        <a:rPr lang="en-US" baseline="0" dirty="0" smtClean="0"/>
                        <a:t>-Can follow any musical or rhyme structure</a:t>
                      </a:r>
                    </a:p>
                    <a:p>
                      <a:endParaRPr lang="en-US" baseline="0" dirty="0" smtClean="0"/>
                    </a:p>
                    <a:p>
                      <a:r>
                        <a:rPr lang="en-US" baseline="0" dirty="0" smtClean="0"/>
                        <a:t>-Create a moving </a:t>
                      </a:r>
                      <a:r>
                        <a:rPr lang="en-US" baseline="0" dirty="0" err="1" smtClean="0"/>
                        <a:t>powerpoint</a:t>
                      </a:r>
                      <a:r>
                        <a:rPr lang="en-US" baseline="0" dirty="0" smtClean="0"/>
                        <a:t>, </a:t>
                      </a:r>
                      <a:r>
                        <a:rPr lang="en-US" baseline="0" dirty="0" err="1" smtClean="0"/>
                        <a:t>Imovie</a:t>
                      </a:r>
                      <a:r>
                        <a:rPr lang="en-US" baseline="0" dirty="0" smtClean="0"/>
                        <a:t>, or other computer program with inspired images. Choose song to underscore your short “illustrated poem” and save as a .</a:t>
                      </a:r>
                      <a:r>
                        <a:rPr lang="en-US" baseline="0" dirty="0" err="1" smtClean="0"/>
                        <a:t>mov</a:t>
                      </a:r>
                      <a:r>
                        <a:rPr lang="en-US" baseline="0" dirty="0" smtClean="0"/>
                        <a:t> file or mp4. Submit to </a:t>
                      </a:r>
                      <a:r>
                        <a:rPr lang="en-US" baseline="0" dirty="0" err="1" smtClean="0"/>
                        <a:t>google</a:t>
                      </a:r>
                      <a:r>
                        <a:rPr lang="en-US" baseline="0" dirty="0" smtClean="0"/>
                        <a:t> drive folder.</a:t>
                      </a:r>
                      <a:endParaRPr lang="en-US" dirty="0"/>
                    </a:p>
                  </a:txBody>
                  <a:tcPr/>
                </a:tc>
              </a:tr>
            </a:tbl>
          </a:graphicData>
        </a:graphic>
      </p:graphicFrame>
      <p:sp>
        <p:nvSpPr>
          <p:cNvPr id="5" name="TextBox 4"/>
          <p:cNvSpPr txBox="1"/>
          <p:nvPr/>
        </p:nvSpPr>
        <p:spPr>
          <a:xfrm>
            <a:off x="1473701" y="6177884"/>
            <a:ext cx="1262072" cy="369332"/>
          </a:xfrm>
          <a:prstGeom prst="rect">
            <a:avLst/>
          </a:prstGeom>
          <a:noFill/>
        </p:spPr>
        <p:txBody>
          <a:bodyPr wrap="none" rtlCol="0">
            <a:spAutoFit/>
          </a:bodyPr>
          <a:lstStyle/>
          <a:p>
            <a:r>
              <a:rPr lang="en-US" dirty="0" smtClean="0"/>
              <a:t>OPTION 1</a:t>
            </a:r>
            <a:endParaRPr lang="en-US" dirty="0"/>
          </a:p>
        </p:txBody>
      </p:sp>
      <p:sp>
        <p:nvSpPr>
          <p:cNvPr id="6" name="TextBox 5"/>
          <p:cNvSpPr txBox="1"/>
          <p:nvPr/>
        </p:nvSpPr>
        <p:spPr>
          <a:xfrm>
            <a:off x="5659638" y="6177884"/>
            <a:ext cx="1262072" cy="369332"/>
          </a:xfrm>
          <a:prstGeom prst="rect">
            <a:avLst/>
          </a:prstGeom>
          <a:noFill/>
        </p:spPr>
        <p:txBody>
          <a:bodyPr wrap="none" rtlCol="0">
            <a:spAutoFit/>
          </a:bodyPr>
          <a:lstStyle/>
          <a:p>
            <a:r>
              <a:rPr lang="en-US" dirty="0" smtClean="0"/>
              <a:t>OPTION 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a:t>
            </a:r>
            <a:endParaRPr lang="en-US" dirty="0"/>
          </a:p>
        </p:txBody>
      </p:sp>
      <p:pic>
        <p:nvPicPr>
          <p:cNvPr id="4" name="Content Placeholder 3" descr="Screen Shot 2016-11-13 at 3.20.30 PM.png"/>
          <p:cNvPicPr>
            <a:picLocks noGrp="1" noChangeAspect="1"/>
          </p:cNvPicPr>
          <p:nvPr>
            <p:ph idx="1"/>
          </p:nvPr>
        </p:nvPicPr>
        <p:blipFill>
          <a:blip r:embed="rId2"/>
          <a:srcRect l="-6604" r="-6604"/>
          <a:stretch>
            <a:fillRect/>
          </a:stretch>
        </p:blipFill>
        <p:spPr>
          <a:xfrm>
            <a:off x="298051" y="1104606"/>
            <a:ext cx="9130743" cy="5753394"/>
          </a:xfrm>
        </p:spPr>
      </p:pic>
    </p:spTree>
  </p:cSld>
  <p:clrMapOvr>
    <a:masterClrMapping/>
  </p:clrMapOvr>
</p:sld>
</file>

<file path=ppt/theme/theme1.xml><?xml version="1.0" encoding="utf-8"?>
<a:theme xmlns:a="http://schemas.openxmlformats.org/drawingml/2006/main" name="Office Them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377</TotalTime>
  <Words>529</Words>
  <Application>Microsoft Macintosh PowerPoint</Application>
  <PresentationFormat>On-screen Show (4:3)</PresentationFormat>
  <Paragraphs>43</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Slave Narratives and the Blues</vt:lpstr>
      <vt:lpstr>To think about…</vt:lpstr>
      <vt:lpstr>Slave Spirituals</vt:lpstr>
      <vt:lpstr>Spirituals Continued…</vt:lpstr>
      <vt:lpstr>WHAT IS THE BLUES?</vt:lpstr>
      <vt:lpstr>Elmore James</vt:lpstr>
      <vt:lpstr>YOUR ASSIGNMENT</vt:lpstr>
      <vt:lpstr>What does this look like?</vt:lpstr>
      <vt:lpstr>RUBRIC</vt:lpstr>
    </vt:vector>
  </TitlesOfParts>
  <Company>LUSD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Slave Narratives and the Blues</dc:title>
  <dc:creator>Angie Engelbert</dc:creator>
  <cp:lastModifiedBy>Angie Engelbert</cp:lastModifiedBy>
  <cp:revision>4</cp:revision>
  <dcterms:created xsi:type="dcterms:W3CDTF">2016-11-13T23:06:21Z</dcterms:created>
  <dcterms:modified xsi:type="dcterms:W3CDTF">2016-11-13T23:21:16Z</dcterms:modified>
</cp:coreProperties>
</file>